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369" r:id="rId3"/>
    <p:sldId id="256" r:id="rId4"/>
    <p:sldId id="257" r:id="rId5"/>
    <p:sldId id="335" r:id="rId6"/>
    <p:sldId id="356" r:id="rId7"/>
    <p:sldId id="336" r:id="rId8"/>
    <p:sldId id="324" r:id="rId9"/>
    <p:sldId id="331" r:id="rId10"/>
    <p:sldId id="338" r:id="rId11"/>
    <p:sldId id="340" r:id="rId12"/>
    <p:sldId id="348" r:id="rId13"/>
    <p:sldId id="349" r:id="rId14"/>
    <p:sldId id="350" r:id="rId15"/>
    <p:sldId id="342" r:id="rId16"/>
    <p:sldId id="343" r:id="rId17"/>
    <p:sldId id="259" r:id="rId18"/>
    <p:sldId id="277" r:id="rId19"/>
    <p:sldId id="264" r:id="rId20"/>
    <p:sldId id="265" r:id="rId21"/>
    <p:sldId id="260" r:id="rId22"/>
    <p:sldId id="352" r:id="rId23"/>
    <p:sldId id="273" r:id="rId24"/>
    <p:sldId id="272" r:id="rId25"/>
    <p:sldId id="274" r:id="rId26"/>
    <p:sldId id="263" r:id="rId27"/>
    <p:sldId id="354" r:id="rId28"/>
    <p:sldId id="279" r:id="rId29"/>
    <p:sldId id="280" r:id="rId30"/>
    <p:sldId id="358" r:id="rId31"/>
    <p:sldId id="357" r:id="rId32"/>
    <p:sldId id="359" r:id="rId33"/>
    <p:sldId id="282" r:id="rId34"/>
    <p:sldId id="283" r:id="rId35"/>
    <p:sldId id="284" r:id="rId36"/>
    <p:sldId id="345" r:id="rId37"/>
    <p:sldId id="298" r:id="rId38"/>
    <p:sldId id="287" r:id="rId39"/>
    <p:sldId id="361" r:id="rId40"/>
    <p:sldId id="299" r:id="rId41"/>
    <p:sldId id="300" r:id="rId42"/>
    <p:sldId id="301" r:id="rId43"/>
    <p:sldId id="302" r:id="rId44"/>
    <p:sldId id="305" r:id="rId45"/>
    <p:sldId id="307" r:id="rId46"/>
    <p:sldId id="308" r:id="rId47"/>
    <p:sldId id="289" r:id="rId48"/>
    <p:sldId id="316" r:id="rId49"/>
    <p:sldId id="312" r:id="rId50"/>
    <p:sldId id="313" r:id="rId51"/>
    <p:sldId id="293" r:id="rId52"/>
    <p:sldId id="292" r:id="rId53"/>
    <p:sldId id="295" r:id="rId54"/>
    <p:sldId id="360" r:id="rId55"/>
    <p:sldId id="310" r:id="rId56"/>
    <p:sldId id="311" r:id="rId57"/>
    <p:sldId id="296" r:id="rId58"/>
    <p:sldId id="362" r:id="rId59"/>
    <p:sldId id="368" r:id="rId60"/>
    <p:sldId id="346" r:id="rId6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autoAdjust="0"/>
    <p:restoredTop sz="94660"/>
  </p:normalViewPr>
  <p:slideViewPr>
    <p:cSldViewPr snapToGrid="0">
      <p:cViewPr varScale="1">
        <p:scale>
          <a:sx n="67" d="100"/>
          <a:sy n="67" d="100"/>
        </p:scale>
        <p:origin x="8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250EC-B5A1-4C46-8DB3-9A2BB08A9144}" type="datetimeFigureOut">
              <a:rPr lang="fr-FR" smtClean="0"/>
              <a:t>23/12/2025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8B986-E184-4D39-BADB-8060B771CCAA}" type="slidenum">
              <a:rPr lang="fr-FR" smtClean="0"/>
              <a:t>‹N°›</a:t>
            </a:fld>
            <a:endParaRPr lang="fr-FR"/>
          </a:p>
        </p:txBody>
      </p:sp>
    </p:spTree>
    <p:extLst>
      <p:ext uri="{BB962C8B-B14F-4D97-AF65-F5344CB8AC3E}">
        <p14:creationId xmlns:p14="http://schemas.microsoft.com/office/powerpoint/2010/main" val="120759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B8B986-E184-4D39-BADB-8060B771CCAA}" type="slidenum">
              <a:rPr lang="fr-FR" smtClean="0"/>
              <a:t>4</a:t>
            </a:fld>
            <a:endParaRPr lang="fr-FR"/>
          </a:p>
        </p:txBody>
      </p:sp>
    </p:spTree>
    <p:extLst>
      <p:ext uri="{BB962C8B-B14F-4D97-AF65-F5344CB8AC3E}">
        <p14:creationId xmlns:p14="http://schemas.microsoft.com/office/powerpoint/2010/main" val="93534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B8B986-E184-4D39-BADB-8060B771CCAA}" type="slidenum">
              <a:rPr lang="fr-FR" smtClean="0"/>
              <a:t>5</a:t>
            </a:fld>
            <a:endParaRPr lang="fr-FR"/>
          </a:p>
        </p:txBody>
      </p:sp>
    </p:spTree>
    <p:extLst>
      <p:ext uri="{BB962C8B-B14F-4D97-AF65-F5344CB8AC3E}">
        <p14:creationId xmlns:p14="http://schemas.microsoft.com/office/powerpoint/2010/main" val="5304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B8B986-E184-4D39-BADB-8060B771CCAA}" type="slidenum">
              <a:rPr lang="fr-FR" smtClean="0"/>
              <a:t>36</a:t>
            </a:fld>
            <a:endParaRPr lang="fr-FR"/>
          </a:p>
        </p:txBody>
      </p:sp>
    </p:spTree>
    <p:extLst>
      <p:ext uri="{BB962C8B-B14F-4D97-AF65-F5344CB8AC3E}">
        <p14:creationId xmlns:p14="http://schemas.microsoft.com/office/powerpoint/2010/main" val="379716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14A6D200-5D7B-479A-90C5-83C9449F5BEC}" type="datetimeFigureOut">
              <a:rPr lang="fr-FR" smtClean="0"/>
              <a:t>23/12/2025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284745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A6D200-5D7B-479A-90C5-83C9449F5BEC}" type="datetimeFigureOut">
              <a:rPr lang="fr-FR" smtClean="0"/>
              <a:t>23/12/2025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141304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A6D200-5D7B-479A-90C5-83C9449F5BEC}" type="datetimeFigureOut">
              <a:rPr lang="fr-FR" smtClean="0"/>
              <a:t>23/12/2025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397852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AC2E448-7947-4851-8D6A-DB4A3694951A}" type="datetime1">
              <a:rPr lang="fr-FR" smtClean="0">
                <a:solidFill>
                  <a:prstClr val="black">
                    <a:tint val="75000"/>
                  </a:prstClr>
                </a:solidFill>
              </a:rPr>
              <a:pPr/>
              <a:t>23/12/2025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22776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6741D2-8802-45CE-A0C0-55E476E3A212}" type="datetime1">
              <a:rPr lang="fr-FR" smtClean="0">
                <a:solidFill>
                  <a:prstClr val="black">
                    <a:tint val="75000"/>
                  </a:prstClr>
                </a:solidFill>
              </a:rPr>
              <a:pPr/>
              <a:t>23/12/2025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852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5212381-FC84-4AFB-BD4E-47C12E77DB06}" type="datetime1">
              <a:rPr lang="fr-FR" smtClean="0">
                <a:solidFill>
                  <a:prstClr val="black">
                    <a:tint val="75000"/>
                  </a:prstClr>
                </a:solidFill>
              </a:rPr>
              <a:pPr/>
              <a:t>23/12/2025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4794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2B1532-5B62-4AB8-9B75-A07860C9912D}" type="datetime1">
              <a:rPr lang="fr-FR" smtClean="0">
                <a:solidFill>
                  <a:prstClr val="black">
                    <a:tint val="75000"/>
                  </a:prstClr>
                </a:solidFill>
              </a:rPr>
              <a:pPr/>
              <a:t>23/12/2025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67322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F6F1D3-F65F-421E-BE33-9AA4C5D2497E}" type="datetime1">
              <a:rPr lang="fr-FR" smtClean="0">
                <a:solidFill>
                  <a:prstClr val="black">
                    <a:tint val="75000"/>
                  </a:prstClr>
                </a:solidFill>
              </a:rPr>
              <a:pPr/>
              <a:t>23/12/2025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0630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6D4262D-91F9-4F71-AEF4-591CBBB8C510}" type="datetime1">
              <a:rPr lang="fr-FR" smtClean="0">
                <a:solidFill>
                  <a:prstClr val="black">
                    <a:tint val="75000"/>
                  </a:prstClr>
                </a:solidFill>
              </a:rPr>
              <a:pPr/>
              <a:t>23/12/2025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7585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13B6CE-B458-4203-AC50-D02F97263272}" type="datetime1">
              <a:rPr lang="fr-FR" smtClean="0">
                <a:solidFill>
                  <a:prstClr val="black">
                    <a:tint val="75000"/>
                  </a:prstClr>
                </a:solidFill>
              </a:rPr>
              <a:pPr/>
              <a:t>23/12/2025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3147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CF6A45-789D-4D78-9DA8-FB8BBD4D8EBF}" type="datetime1">
              <a:rPr lang="fr-FR" smtClean="0">
                <a:solidFill>
                  <a:prstClr val="black">
                    <a:tint val="75000"/>
                  </a:prstClr>
                </a:solidFill>
              </a:rPr>
              <a:pPr/>
              <a:t>23/12/2025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135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A6D200-5D7B-479A-90C5-83C9449F5BEC}" type="datetimeFigureOut">
              <a:rPr lang="fr-FR" smtClean="0"/>
              <a:t>23/12/2025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2349576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747C23-990F-48DD-8CFC-45FB7190017D}" type="datetime1">
              <a:rPr lang="fr-FR" smtClean="0">
                <a:solidFill>
                  <a:prstClr val="black">
                    <a:tint val="75000"/>
                  </a:prstClr>
                </a:solidFill>
              </a:rPr>
              <a:pPr/>
              <a:t>23/12/2025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03382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B584B3-25F3-4099-83BE-E539A19EC500}" type="datetime1">
              <a:rPr lang="fr-FR" smtClean="0">
                <a:solidFill>
                  <a:prstClr val="black">
                    <a:tint val="75000"/>
                  </a:prstClr>
                </a:solidFill>
              </a:rPr>
              <a:pPr/>
              <a:t>23/12/2025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8281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89C0C3-7FB8-4924-9AD1-540C7B3B8354}" type="datetime1">
              <a:rPr lang="fr-FR" smtClean="0">
                <a:solidFill>
                  <a:prstClr val="black">
                    <a:tint val="75000"/>
                  </a:prstClr>
                </a:solidFill>
              </a:rPr>
              <a:pPr/>
              <a:t>23/12/2025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158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4A6D200-5D7B-479A-90C5-83C9449F5BEC}" type="datetimeFigureOut">
              <a:rPr lang="fr-FR" smtClean="0"/>
              <a:t>23/12/2025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126982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A6D200-5D7B-479A-90C5-83C9449F5BEC}" type="datetimeFigureOut">
              <a:rPr lang="fr-FR" smtClean="0"/>
              <a:t>23/12/2025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33003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A6D200-5D7B-479A-90C5-83C9449F5BEC}" type="datetimeFigureOut">
              <a:rPr lang="fr-FR" smtClean="0"/>
              <a:t>23/12/2025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38127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4A6D200-5D7B-479A-90C5-83C9449F5BEC}" type="datetimeFigureOut">
              <a:rPr lang="fr-FR" smtClean="0"/>
              <a:t>23/12/2025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135942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A6D200-5D7B-479A-90C5-83C9449F5BEC}" type="datetimeFigureOut">
              <a:rPr lang="fr-FR" smtClean="0"/>
              <a:t>23/12/2025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97682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4A6D200-5D7B-479A-90C5-83C9449F5BEC}" type="datetimeFigureOut">
              <a:rPr lang="fr-FR" smtClean="0"/>
              <a:t>23/12/2025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160321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4A6D200-5D7B-479A-90C5-83C9449F5BEC}" type="datetimeFigureOut">
              <a:rPr lang="fr-FR" smtClean="0"/>
              <a:t>23/12/2025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34854-C08C-45A0-A5D9-5A7C3E345C48}" type="slidenum">
              <a:rPr lang="fr-FR" smtClean="0"/>
              <a:t>‹N°›</a:t>
            </a:fld>
            <a:endParaRPr lang="fr-FR"/>
          </a:p>
        </p:txBody>
      </p:sp>
    </p:spTree>
    <p:extLst>
      <p:ext uri="{BB962C8B-B14F-4D97-AF65-F5344CB8AC3E}">
        <p14:creationId xmlns:p14="http://schemas.microsoft.com/office/powerpoint/2010/main" val="248122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D200-5D7B-479A-90C5-83C9449F5BEC}" type="datetimeFigureOut">
              <a:rPr lang="fr-FR" smtClean="0"/>
              <a:t>23/12/2025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34854-C08C-45A0-A5D9-5A7C3E345C48}" type="slidenum">
              <a:rPr lang="fr-FR" smtClean="0"/>
              <a:t>‹N°›</a:t>
            </a:fld>
            <a:endParaRPr lang="fr-FR"/>
          </a:p>
        </p:txBody>
      </p:sp>
    </p:spTree>
    <p:extLst>
      <p:ext uri="{BB962C8B-B14F-4D97-AF65-F5344CB8AC3E}">
        <p14:creationId xmlns:p14="http://schemas.microsoft.com/office/powerpoint/2010/main" val="108688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CE117-A265-4D0D-9A7D-4BC5A7AB31A4}" type="datetime1">
              <a:rPr lang="fr-FR" smtClean="0">
                <a:solidFill>
                  <a:prstClr val="black">
                    <a:tint val="75000"/>
                  </a:prstClr>
                </a:solidFill>
              </a:rPr>
              <a:pPr/>
              <a:t>23/12/2025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DE463-1005-45BA-8BDE-6C05E0608CE3}"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3497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13604"/>
            <a:ext cx="1796144" cy="2476500"/>
          </a:xfrm>
          <a:prstGeom prst="rect">
            <a:avLst/>
          </a:prstGeom>
        </p:spPr>
      </p:pic>
      <p:sp>
        <p:nvSpPr>
          <p:cNvPr id="2" name="Titre 1"/>
          <p:cNvSpPr>
            <a:spLocks noGrp="1"/>
          </p:cNvSpPr>
          <p:nvPr>
            <p:ph type="title"/>
          </p:nvPr>
        </p:nvSpPr>
        <p:spPr>
          <a:xfrm>
            <a:off x="643160" y="379639"/>
            <a:ext cx="8733068" cy="1020763"/>
          </a:xfrm>
          <a:gradFill>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scene3d>
            <a:camera prst="orthographicFront"/>
            <a:lightRig rig="threePt" dir="t">
              <a:rot lat="0" lon="0" rev="1200000"/>
            </a:lightRig>
          </a:scene3d>
          <a:sp3d>
            <a:bevelT h="25400"/>
          </a:sp3d>
        </p:spPr>
        <p:txBody>
          <a:bodyPr/>
          <a:lstStyle/>
          <a:p>
            <a:r>
              <a:rPr lang="fr-FR" sz="4800" b="1" dirty="0" smtClean="0"/>
              <a:t>La gouvernance : </a:t>
            </a:r>
            <a:r>
              <a:rPr lang="fr-FR" sz="4000" b="1" dirty="0" smtClean="0"/>
              <a:t>Tenter une définition</a:t>
            </a:r>
            <a:endParaRPr lang="fr-FR" b="1" dirty="0"/>
          </a:p>
        </p:txBody>
      </p:sp>
      <p:sp>
        <p:nvSpPr>
          <p:cNvPr id="3" name="Espace réservé du contenu 2"/>
          <p:cNvSpPr>
            <a:spLocks noGrp="1"/>
          </p:cNvSpPr>
          <p:nvPr>
            <p:ph idx="1"/>
          </p:nvPr>
        </p:nvSpPr>
        <p:spPr>
          <a:xfrm>
            <a:off x="453555" y="1904786"/>
            <a:ext cx="10515600" cy="4270342"/>
          </a:xfrm>
        </p:spPr>
        <p:txBody>
          <a:bodyPr>
            <a:noAutofit/>
          </a:bodyPr>
          <a:lstStyle/>
          <a:p>
            <a:pPr marL="0" indent="0" algn="just">
              <a:buNone/>
            </a:pPr>
            <a:r>
              <a:rPr lang="fr-FR" dirty="0" smtClean="0"/>
              <a:t>Au niveau du management, le terme «gouvernance» est utilisé pour désigner la sphère de prise de décision au sein de l’entreprise. </a:t>
            </a:r>
          </a:p>
          <a:p>
            <a:pPr marL="0" indent="0" algn="just">
              <a:buNone/>
            </a:pPr>
            <a:r>
              <a:rPr lang="fr-FR" dirty="0" smtClean="0"/>
              <a:t>Depuis les années 90, le concept de « Bonne Gouvernance » a été évoqué pour expliquer les exigences requises pour la réussite des politiques de développement économique et social mises en œuvre par les pays en développement. </a:t>
            </a:r>
          </a:p>
          <a:p>
            <a:pPr marL="0" indent="0" algn="just">
              <a:buNone/>
            </a:pPr>
            <a:r>
              <a:rPr lang="fr-FR" dirty="0" smtClean="0"/>
              <a:t>A retenir donc, le concept de gouvernance recèle au moins deux significations : </a:t>
            </a:r>
          </a:p>
          <a:p>
            <a:pPr marL="0" indent="0" algn="just">
              <a:buNone/>
            </a:pPr>
            <a:r>
              <a:rPr lang="fr-FR" sz="3600" dirty="0" smtClean="0"/>
              <a:t>La gouvernance d’entreprise et la bonne gouvernance.</a:t>
            </a:r>
          </a:p>
        </p:txBody>
      </p:sp>
    </p:spTree>
    <p:extLst>
      <p:ext uri="{BB962C8B-B14F-4D97-AF65-F5344CB8AC3E}">
        <p14:creationId xmlns:p14="http://schemas.microsoft.com/office/powerpoint/2010/main" val="183878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descr="Papier journal"/>
          <p:cNvSpPr>
            <a:spLocks noChangeArrowheads="1"/>
          </p:cNvSpPr>
          <p:nvPr/>
        </p:nvSpPr>
        <p:spPr bwMode="auto">
          <a:xfrm>
            <a:off x="471947" y="98153"/>
            <a:ext cx="10510684" cy="1519813"/>
          </a:xfrm>
          <a:prstGeom prst="can">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3200" b="1" dirty="0" smtClean="0"/>
              <a:t>II. Droits et traitement équitable des actionnaires </a:t>
            </a:r>
          </a:p>
          <a:p>
            <a:pPr algn="ctr" fontAlgn="base"/>
            <a:r>
              <a:rPr lang="fr-FR" sz="3200" b="1" dirty="0" smtClean="0"/>
              <a:t>et principales fonctions des détenteurs de capitaux</a:t>
            </a:r>
            <a:endParaRPr lang="fr-FR" sz="3200" b="1" dirty="0"/>
          </a:p>
        </p:txBody>
      </p:sp>
      <p:sp>
        <p:nvSpPr>
          <p:cNvPr id="21" name="Titre 1"/>
          <p:cNvSpPr txBox="1">
            <a:spLocks/>
          </p:cNvSpPr>
          <p:nvPr/>
        </p:nvSpPr>
        <p:spPr>
          <a:xfrm>
            <a:off x="2388135" y="1781107"/>
            <a:ext cx="6682123" cy="785818"/>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2500"/>
          </a:bodyPr>
          <a:lstStyle/>
          <a:p>
            <a:pPr marL="342900" lvl="0" indent="-342900" algn="ctr">
              <a:spcBef>
                <a:spcPct val="0"/>
              </a:spcBef>
              <a:defRPr/>
            </a:pPr>
            <a:r>
              <a:rPr lang="fr-FR" sz="3200" b="1" dirty="0" smtClean="0">
                <a:solidFill>
                  <a:schemeClr val="tx1"/>
                </a:solidFill>
                <a:latin typeface="Noto Sans"/>
              </a:rPr>
              <a:t>Droit </a:t>
            </a:r>
            <a:r>
              <a:rPr lang="fr-FR" sz="3200" b="1" dirty="0">
                <a:solidFill>
                  <a:schemeClr val="tx1"/>
                </a:solidFill>
                <a:latin typeface="Noto Sans"/>
              </a:rPr>
              <a:t>des investisseurs en actions</a:t>
            </a:r>
            <a:endParaRPr kumimoji="0" lang="fr-FR" b="1" i="0" u="none" strike="noStrike" kern="1200" cap="none" spc="0" normalizeH="0" baseline="0" noProof="0" dirty="0">
              <a:ln>
                <a:noFill/>
              </a:ln>
              <a:solidFill>
                <a:schemeClr val="tx1"/>
              </a:solidFill>
              <a:effectLst/>
              <a:uLnTx/>
              <a:uFillTx/>
              <a:latin typeface="Calibri"/>
            </a:endParaRPr>
          </a:p>
        </p:txBody>
      </p:sp>
      <p:sp>
        <p:nvSpPr>
          <p:cNvPr id="33" name="Espace réservé du numéro de diapositive 32"/>
          <p:cNvSpPr>
            <a:spLocks noGrp="1"/>
          </p:cNvSpPr>
          <p:nvPr>
            <p:ph type="sldNum" sz="quarter" idx="12"/>
          </p:nvPr>
        </p:nvSpPr>
        <p:spPr>
          <a:xfrm>
            <a:off x="8077200" y="571340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DE463-1005-45BA-8BDE-6C05E0608CE3}"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Rectangle à coins arrondis 11"/>
          <p:cNvSpPr/>
          <p:nvPr/>
        </p:nvSpPr>
        <p:spPr>
          <a:xfrm>
            <a:off x="103243" y="3452540"/>
            <a:ext cx="3374338" cy="2439843"/>
          </a:xfrm>
          <a:prstGeom prst="roundRect">
            <a:avLst/>
          </a:prstGeom>
          <a:ln/>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i="1" dirty="0"/>
              <a:t> </a:t>
            </a:r>
            <a:r>
              <a:rPr lang="fr-FR" sz="2800" b="0" i="0" dirty="0" smtClean="0">
                <a:solidFill>
                  <a:srgbClr val="586179"/>
                </a:solidFill>
                <a:effectLst/>
                <a:latin typeface="Noto Sans"/>
              </a:rPr>
              <a:t>Une action d’une société cotée peut être achetée, vendue ou transférée. </a:t>
            </a:r>
            <a:endParaRPr lang="fr-FR" sz="3200" b="0" i="0" dirty="0" smtClean="0">
              <a:solidFill>
                <a:srgbClr val="586179"/>
              </a:solidFill>
              <a:effectLst/>
              <a:latin typeface="Noto Sans"/>
            </a:endParaRPr>
          </a:p>
        </p:txBody>
      </p:sp>
      <p:sp>
        <p:nvSpPr>
          <p:cNvPr id="15" name="Rectangle à coins arrondis 14"/>
          <p:cNvSpPr/>
          <p:nvPr/>
        </p:nvSpPr>
        <p:spPr>
          <a:xfrm>
            <a:off x="3725026" y="3511530"/>
            <a:ext cx="3982057" cy="2380853"/>
          </a:xfrm>
          <a:prstGeom prst="roundRect">
            <a:avLst/>
          </a:prstGeom>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000" b="0" i="0" dirty="0" smtClean="0">
                <a:solidFill>
                  <a:srgbClr val="586179"/>
                </a:solidFill>
                <a:effectLst/>
                <a:latin typeface="Noto Sans"/>
              </a:rPr>
              <a:t>Habilite l’investisseur à être associé à la répartition des bénéfices de la société</a:t>
            </a:r>
          </a:p>
        </p:txBody>
      </p:sp>
      <p:sp>
        <p:nvSpPr>
          <p:cNvPr id="16" name="Flèche vers le bas 15"/>
          <p:cNvSpPr/>
          <p:nvPr/>
        </p:nvSpPr>
        <p:spPr>
          <a:xfrm>
            <a:off x="2002295" y="2671064"/>
            <a:ext cx="1071570" cy="714380"/>
          </a:xfrm>
          <a:prstGeom prst="downArrow">
            <a:avLst/>
          </a:prstGeom>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vers le bas 16"/>
          <p:cNvSpPr/>
          <p:nvPr/>
        </p:nvSpPr>
        <p:spPr>
          <a:xfrm>
            <a:off x="5136587" y="2690213"/>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à coins arrondis 10"/>
          <p:cNvSpPr/>
          <p:nvPr/>
        </p:nvSpPr>
        <p:spPr>
          <a:xfrm>
            <a:off x="7939556" y="3501714"/>
            <a:ext cx="4163955" cy="2361185"/>
          </a:xfrm>
          <a:prstGeom prst="roundRect">
            <a:avLst/>
          </a:prstGeom>
          <a:ln/>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i="1" dirty="0"/>
              <a:t> </a:t>
            </a:r>
            <a:r>
              <a:rPr lang="fr-FR" sz="2800" b="0" i="0" dirty="0" smtClean="0">
                <a:solidFill>
                  <a:srgbClr val="586179"/>
                </a:solidFill>
                <a:effectLst/>
                <a:latin typeface="Noto Sans"/>
              </a:rPr>
              <a:t>Le droit d’être informé sur la société </a:t>
            </a:r>
          </a:p>
          <a:p>
            <a:pPr algn="ctr"/>
            <a:r>
              <a:rPr lang="fr-FR" sz="2800" b="0" i="0" dirty="0" smtClean="0">
                <a:solidFill>
                  <a:srgbClr val="586179"/>
                </a:solidFill>
                <a:effectLst/>
                <a:latin typeface="Noto Sans"/>
              </a:rPr>
              <a:t>le droit d’influencer la société</a:t>
            </a:r>
            <a:endParaRPr lang="fr-FR" sz="2800" dirty="0"/>
          </a:p>
        </p:txBody>
      </p:sp>
      <p:sp>
        <p:nvSpPr>
          <p:cNvPr id="13" name="Flèche vers le bas 12"/>
          <p:cNvSpPr/>
          <p:nvPr/>
        </p:nvSpPr>
        <p:spPr>
          <a:xfrm>
            <a:off x="8242793" y="2654548"/>
            <a:ext cx="1071570" cy="714380"/>
          </a:xfrm>
          <a:prstGeom prst="downArrow">
            <a:avLst/>
          </a:prstGeom>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71947" y="6269725"/>
            <a:ext cx="11434911" cy="646331"/>
          </a:xfrm>
          <a:prstGeom prst="rect">
            <a:avLst/>
          </a:prstGeom>
        </p:spPr>
        <p:txBody>
          <a:bodyPr wrap="square">
            <a:spAutoFit/>
          </a:bodyPr>
          <a:lstStyle/>
          <a:p>
            <a:pPr algn="ctr"/>
            <a:r>
              <a:rPr lang="fr-FR" b="1" i="1" dirty="0" smtClean="0">
                <a:solidFill>
                  <a:srgbClr val="586179"/>
                </a:solidFill>
                <a:effectLst/>
                <a:latin typeface="inherit"/>
              </a:rPr>
              <a:t>possibilité d’obtenir la réparation effective de toute violation de ses droits </a:t>
            </a:r>
          </a:p>
          <a:p>
            <a:pPr algn="ctr"/>
            <a:r>
              <a:rPr lang="fr-FR" b="1" i="1" dirty="0" smtClean="0">
                <a:solidFill>
                  <a:srgbClr val="586179"/>
                </a:solidFill>
                <a:effectLst/>
                <a:latin typeface="inherit"/>
              </a:rPr>
              <a:t>à un coût raisonnable et sans délai excessif.</a:t>
            </a:r>
            <a:endParaRPr lang="fr-FR" dirty="0"/>
          </a:p>
        </p:txBody>
      </p:sp>
    </p:spTree>
    <p:extLst>
      <p:ext uri="{BB962C8B-B14F-4D97-AF65-F5344CB8AC3E}">
        <p14:creationId xmlns:p14="http://schemas.microsoft.com/office/powerpoint/2010/main" val="27261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descr="Papier journal"/>
          <p:cNvSpPr>
            <a:spLocks noChangeArrowheads="1"/>
          </p:cNvSpPr>
          <p:nvPr/>
        </p:nvSpPr>
        <p:spPr bwMode="auto">
          <a:xfrm>
            <a:off x="471947" y="437366"/>
            <a:ext cx="10510684" cy="1008062"/>
          </a:xfrm>
          <a:prstGeom prst="can">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3600" b="1" dirty="0" smtClean="0"/>
              <a:t>V. Responsabilités du conseil d’administration</a:t>
            </a:r>
            <a:endParaRPr lang="fr-FR" sz="3600" b="1" dirty="0"/>
          </a:p>
        </p:txBody>
      </p:sp>
      <p:sp>
        <p:nvSpPr>
          <p:cNvPr id="21" name="Titre 1"/>
          <p:cNvSpPr txBox="1">
            <a:spLocks/>
          </p:cNvSpPr>
          <p:nvPr/>
        </p:nvSpPr>
        <p:spPr>
          <a:xfrm>
            <a:off x="1662888" y="1788357"/>
            <a:ext cx="8293912" cy="785818"/>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ctr">
              <a:spcBef>
                <a:spcPct val="0"/>
              </a:spcBef>
              <a:defRPr/>
            </a:pPr>
            <a:r>
              <a:rPr lang="fr-FR" sz="2800" b="1" i="1" dirty="0"/>
              <a:t>Un cadre de gouvernance d’entreprise devrait assurer</a:t>
            </a:r>
            <a:endParaRPr kumimoji="0" lang="fr-FR" sz="2800" b="1" i="0" u="none" strike="noStrike" kern="1200" cap="none" spc="0" normalizeH="0" baseline="0" noProof="0" dirty="0">
              <a:ln>
                <a:noFill/>
              </a:ln>
              <a:solidFill>
                <a:prstClr val="white"/>
              </a:solidFill>
              <a:effectLst/>
              <a:uLnTx/>
              <a:uFillTx/>
              <a:latin typeface="Calibri"/>
            </a:endParaRPr>
          </a:p>
        </p:txBody>
      </p:sp>
      <p:sp>
        <p:nvSpPr>
          <p:cNvPr id="33" name="Espace réservé du numéro de diapositive 32"/>
          <p:cNvSpPr>
            <a:spLocks noGrp="1"/>
          </p:cNvSpPr>
          <p:nvPr>
            <p:ph type="sldNum" sz="quarter" idx="12"/>
          </p:nvPr>
        </p:nvSpPr>
        <p:spPr>
          <a:xfrm>
            <a:off x="8077200" y="571340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DE463-1005-45BA-8BDE-6C05E0608CE3}"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Rectangle à coins arrondis 11"/>
          <p:cNvSpPr/>
          <p:nvPr/>
        </p:nvSpPr>
        <p:spPr>
          <a:xfrm>
            <a:off x="515604" y="4013246"/>
            <a:ext cx="3333131" cy="1815443"/>
          </a:xfrm>
          <a:prstGeom prst="roundRect">
            <a:avLst/>
          </a:prstGeom>
          <a:ln/>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fr-FR" b="1" i="1" dirty="0"/>
              <a:t> </a:t>
            </a:r>
            <a:r>
              <a:rPr lang="fr-FR" sz="3200" b="1" i="1" dirty="0" smtClean="0"/>
              <a:t> le pilotage stratégique de l’entreprise</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à coins arrondis 14"/>
          <p:cNvSpPr/>
          <p:nvPr/>
        </p:nvSpPr>
        <p:spPr>
          <a:xfrm>
            <a:off x="4038303" y="3977401"/>
            <a:ext cx="3409639" cy="1890920"/>
          </a:xfrm>
          <a:prstGeom prst="roundRect">
            <a:avLst/>
          </a:prstGeom>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3200" b="1" i="1" dirty="0" smtClean="0"/>
              <a:t>la surveillance effective de la gestion</a:t>
            </a: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lèche vers le bas 16"/>
          <p:cNvSpPr/>
          <p:nvPr/>
        </p:nvSpPr>
        <p:spPr>
          <a:xfrm>
            <a:off x="5088338" y="2608359"/>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re 1"/>
          <p:cNvSpPr txBox="1">
            <a:spLocks/>
          </p:cNvSpPr>
          <p:nvPr/>
        </p:nvSpPr>
        <p:spPr>
          <a:xfrm>
            <a:off x="667657" y="3421212"/>
            <a:ext cx="6676572" cy="497645"/>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ctr">
              <a:spcBef>
                <a:spcPct val="0"/>
              </a:spcBef>
              <a:defRPr/>
            </a:pPr>
            <a:r>
              <a:rPr lang="fr-FR" sz="2800" b="1" i="1" dirty="0" smtClean="0"/>
              <a:t>Le Conseil d’Administration</a:t>
            </a:r>
            <a:endParaRPr kumimoji="0" lang="fr-FR" sz="2800" b="1" i="0" u="none" strike="noStrike" kern="1200" cap="none" spc="0" normalizeH="0" baseline="0" noProof="0" dirty="0">
              <a:ln>
                <a:noFill/>
              </a:ln>
              <a:solidFill>
                <a:prstClr val="white"/>
              </a:solidFill>
              <a:effectLst/>
              <a:uLnTx/>
              <a:uFillTx/>
              <a:latin typeface="Calibri"/>
            </a:endParaRPr>
          </a:p>
        </p:txBody>
      </p:sp>
      <p:sp>
        <p:nvSpPr>
          <p:cNvPr id="10" name="Titre 1"/>
          <p:cNvSpPr txBox="1">
            <a:spLocks/>
          </p:cNvSpPr>
          <p:nvPr/>
        </p:nvSpPr>
        <p:spPr>
          <a:xfrm>
            <a:off x="7786921" y="3421212"/>
            <a:ext cx="3200397" cy="2447109"/>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ctr">
              <a:spcBef>
                <a:spcPct val="0"/>
              </a:spcBef>
              <a:defRPr/>
            </a:pPr>
            <a:r>
              <a:rPr lang="fr-FR" b="1" i="1" dirty="0"/>
              <a:t> </a:t>
            </a:r>
            <a:r>
              <a:rPr lang="fr-FR" sz="2800" b="1" i="1" dirty="0"/>
              <a:t>la responsabilité du </a:t>
            </a:r>
            <a:r>
              <a:rPr lang="fr-FR" sz="2800" b="1" i="1" dirty="0" smtClean="0"/>
              <a:t>CA </a:t>
            </a:r>
            <a:r>
              <a:rPr lang="fr-FR" sz="2800" b="1" i="1" dirty="0"/>
              <a:t>vis-à-vis de la société et de ses </a:t>
            </a:r>
            <a:r>
              <a:rPr lang="fr-FR" sz="2800" b="1" i="1" dirty="0" smtClean="0"/>
              <a:t>actionnaires</a:t>
            </a:r>
            <a:endParaRPr kumimoji="0" lang="fr-FR" sz="2800" b="1" i="0" u="none" strike="noStrike" kern="1200" cap="none" spc="0" normalizeH="0" baseline="0" noProof="0" dirty="0">
              <a:ln>
                <a:noFill/>
              </a:ln>
              <a:solidFill>
                <a:prstClr val="white"/>
              </a:solidFill>
              <a:effectLst/>
              <a:uLnTx/>
              <a:uFillTx/>
              <a:latin typeface="Calibri"/>
            </a:endParaRPr>
          </a:p>
        </p:txBody>
      </p:sp>
      <p:sp>
        <p:nvSpPr>
          <p:cNvPr id="11" name="Flèche vers le bas 10"/>
          <p:cNvSpPr/>
          <p:nvPr/>
        </p:nvSpPr>
        <p:spPr>
          <a:xfrm>
            <a:off x="8738680" y="2629899"/>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vers le bas 12"/>
          <p:cNvSpPr/>
          <p:nvPr/>
        </p:nvSpPr>
        <p:spPr>
          <a:xfrm>
            <a:off x="1655711" y="2644412"/>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descr="Papier journal"/>
          <p:cNvSpPr>
            <a:spLocks noChangeArrowheads="1"/>
          </p:cNvSpPr>
          <p:nvPr/>
        </p:nvSpPr>
        <p:spPr bwMode="auto">
          <a:xfrm>
            <a:off x="471947" y="437366"/>
            <a:ext cx="10510684" cy="1008062"/>
          </a:xfrm>
          <a:prstGeom prst="can">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5400" b="1" dirty="0" smtClean="0"/>
              <a:t>VI. Durabilité et résilience</a:t>
            </a:r>
            <a:endParaRPr lang="fr-FR" sz="5400" b="1" dirty="0"/>
          </a:p>
        </p:txBody>
      </p:sp>
      <p:sp>
        <p:nvSpPr>
          <p:cNvPr id="21" name="Titre 1"/>
          <p:cNvSpPr txBox="1">
            <a:spLocks/>
          </p:cNvSpPr>
          <p:nvPr/>
        </p:nvSpPr>
        <p:spPr>
          <a:xfrm>
            <a:off x="487236" y="1599674"/>
            <a:ext cx="2488198" cy="1332212"/>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Le cadre de gouvernance d’entreprise</a:t>
            </a:r>
            <a:endParaRPr lang="fr-FR" sz="2800" dirty="0"/>
          </a:p>
        </p:txBody>
      </p:sp>
      <p:sp>
        <p:nvSpPr>
          <p:cNvPr id="33" name="Espace réservé du numéro de diapositive 32"/>
          <p:cNvSpPr>
            <a:spLocks noGrp="1"/>
          </p:cNvSpPr>
          <p:nvPr>
            <p:ph type="sldNum" sz="quarter" idx="12"/>
          </p:nvPr>
        </p:nvSpPr>
        <p:spPr>
          <a:xfrm>
            <a:off x="8077200" y="571340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DE463-1005-45BA-8BDE-6C05E0608CE3}"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à coins arrondis 14"/>
          <p:cNvSpPr/>
          <p:nvPr/>
        </p:nvSpPr>
        <p:spPr>
          <a:xfrm>
            <a:off x="2728596" y="3668816"/>
            <a:ext cx="8290232" cy="588099"/>
          </a:xfrm>
          <a:prstGeom prst="roundRect">
            <a:avLst/>
          </a:prstGeom>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3200" b="1" i="1" dirty="0" smtClean="0"/>
              <a:t>A Prendre des décisions et à Gérer leurs risques</a:t>
            </a: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lèche vers le bas 16"/>
          <p:cNvSpPr/>
          <p:nvPr/>
        </p:nvSpPr>
        <p:spPr>
          <a:xfrm>
            <a:off x="3480765" y="4435299"/>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re 1"/>
          <p:cNvSpPr txBox="1">
            <a:spLocks/>
          </p:cNvSpPr>
          <p:nvPr/>
        </p:nvSpPr>
        <p:spPr>
          <a:xfrm>
            <a:off x="2119086" y="5313334"/>
            <a:ext cx="9477508" cy="844934"/>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ctr">
              <a:spcBef>
                <a:spcPct val="0"/>
              </a:spcBef>
              <a:defRPr/>
            </a:pPr>
            <a:r>
              <a:rPr lang="fr-FR" b="1" i="1" dirty="0"/>
              <a:t> </a:t>
            </a:r>
            <a:r>
              <a:rPr lang="fr-FR" sz="2800" b="1" i="1" dirty="0"/>
              <a:t> </a:t>
            </a:r>
            <a:r>
              <a:rPr lang="fr-FR" sz="2800" b="1" i="1" dirty="0" smtClean="0"/>
              <a:t>contribue </a:t>
            </a:r>
            <a:r>
              <a:rPr lang="fr-FR" sz="2800" b="1" i="1" dirty="0"/>
              <a:t>à la durabilité et à la résilience de </a:t>
            </a:r>
            <a:r>
              <a:rPr lang="fr-FR" sz="2800" b="1" i="1" dirty="0" smtClean="0"/>
              <a:t>l’entreprise </a:t>
            </a:r>
            <a:r>
              <a:rPr lang="fr-FR" dirty="0"/>
              <a:t>la </a:t>
            </a:r>
            <a:r>
              <a:rPr lang="fr-FR" sz="2400" dirty="0" smtClean="0"/>
              <a:t>Transition </a:t>
            </a:r>
            <a:r>
              <a:rPr lang="fr-FR" sz="2400" dirty="0"/>
              <a:t>vers une économie durable, neutre en carbone/bas carbone</a:t>
            </a:r>
            <a:endParaRPr kumimoji="0" lang="fr-FR" sz="2800" b="1" i="0" u="none" strike="noStrike" kern="1200" cap="none" spc="0" normalizeH="0" baseline="0" noProof="0" dirty="0">
              <a:ln>
                <a:noFill/>
              </a:ln>
              <a:solidFill>
                <a:prstClr val="white"/>
              </a:solidFill>
              <a:effectLst/>
              <a:uLnTx/>
              <a:uFillTx/>
              <a:latin typeface="Calibri"/>
            </a:endParaRPr>
          </a:p>
        </p:txBody>
      </p:sp>
      <p:sp>
        <p:nvSpPr>
          <p:cNvPr id="11" name="Flèche vers le bas 10"/>
          <p:cNvSpPr/>
          <p:nvPr/>
        </p:nvSpPr>
        <p:spPr>
          <a:xfrm>
            <a:off x="8473212" y="4431072"/>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vers le bas 12"/>
          <p:cNvSpPr/>
          <p:nvPr/>
        </p:nvSpPr>
        <p:spPr>
          <a:xfrm>
            <a:off x="5977458" y="4392158"/>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itre 1"/>
          <p:cNvSpPr txBox="1">
            <a:spLocks/>
          </p:cNvSpPr>
          <p:nvPr/>
        </p:nvSpPr>
        <p:spPr>
          <a:xfrm>
            <a:off x="7698658" y="2463041"/>
            <a:ext cx="2693571" cy="489326"/>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les investisseurs </a:t>
            </a:r>
            <a:endParaRPr lang="fr-FR" sz="2800" dirty="0"/>
          </a:p>
        </p:txBody>
      </p:sp>
      <p:sp>
        <p:nvSpPr>
          <p:cNvPr id="2" name="Virage 1"/>
          <p:cNvSpPr/>
          <p:nvPr/>
        </p:nvSpPr>
        <p:spPr>
          <a:xfrm rot="5400000">
            <a:off x="5798671" y="-864310"/>
            <a:ext cx="857002" cy="5729332"/>
          </a:xfrm>
          <a:prstGeom prst="bentArrow">
            <a:avLst>
              <a:gd name="adj1" fmla="val 25000"/>
              <a:gd name="adj2" fmla="val 24204"/>
              <a:gd name="adj3" fmla="val 25000"/>
              <a:gd name="adj4" fmla="val 43750"/>
            </a:avLst>
          </a:prstGeom>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Titre 1"/>
          <p:cNvSpPr txBox="1">
            <a:spLocks/>
          </p:cNvSpPr>
          <p:nvPr/>
        </p:nvSpPr>
        <p:spPr>
          <a:xfrm>
            <a:off x="3362508" y="2456017"/>
            <a:ext cx="2477853" cy="489326"/>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les entreprises</a:t>
            </a:r>
            <a:endParaRPr lang="fr-FR" sz="2800" dirty="0"/>
          </a:p>
        </p:txBody>
      </p:sp>
      <p:sp>
        <p:nvSpPr>
          <p:cNvPr id="19" name="Virage 18"/>
          <p:cNvSpPr/>
          <p:nvPr/>
        </p:nvSpPr>
        <p:spPr>
          <a:xfrm rot="5400000">
            <a:off x="4028242" y="1200758"/>
            <a:ext cx="589223" cy="1920693"/>
          </a:xfrm>
          <a:prstGeom prst="bentArrow">
            <a:avLst>
              <a:gd name="adj1" fmla="val 25000"/>
              <a:gd name="adj2" fmla="val 24204"/>
              <a:gd name="adj3" fmla="val 25000"/>
              <a:gd name="adj4" fmla="val 43750"/>
            </a:avLst>
          </a:prstGeom>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à trois pointes 4"/>
          <p:cNvSpPr/>
          <p:nvPr/>
        </p:nvSpPr>
        <p:spPr>
          <a:xfrm rot="10800000">
            <a:off x="6168209" y="2551477"/>
            <a:ext cx="1323969" cy="943897"/>
          </a:xfrm>
          <a:prstGeom prst="leftRightUpArrow">
            <a:avLst/>
          </a:prstGeom>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2880996" y="3763160"/>
            <a:ext cx="8290232" cy="588099"/>
          </a:xfrm>
          <a:prstGeom prst="roundRect">
            <a:avLst/>
          </a:prstGeom>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3200" b="1" i="1" dirty="0" smtClean="0"/>
              <a:t>A Prendre des décisions et à Gérer leurs risques</a:t>
            </a: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63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descr="Papier journal"/>
          <p:cNvSpPr>
            <a:spLocks noChangeArrowheads="1"/>
          </p:cNvSpPr>
          <p:nvPr/>
        </p:nvSpPr>
        <p:spPr bwMode="auto">
          <a:xfrm>
            <a:off x="471947" y="437366"/>
            <a:ext cx="10510684" cy="1008062"/>
          </a:xfrm>
          <a:prstGeom prst="can">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4000" b="1" dirty="0" smtClean="0"/>
              <a:t>IV. Diffusion de l’information et transparence</a:t>
            </a:r>
            <a:endParaRPr lang="fr-FR" sz="4000" b="1" dirty="0"/>
          </a:p>
        </p:txBody>
      </p:sp>
      <p:sp>
        <p:nvSpPr>
          <p:cNvPr id="21" name="Titre 1"/>
          <p:cNvSpPr txBox="1">
            <a:spLocks/>
          </p:cNvSpPr>
          <p:nvPr/>
        </p:nvSpPr>
        <p:spPr>
          <a:xfrm>
            <a:off x="487236" y="1599674"/>
            <a:ext cx="2488198" cy="2003168"/>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3200" b="1" i="1" dirty="0" smtClean="0"/>
              <a:t>Le cadre de gouvernance d’entreprise</a:t>
            </a:r>
            <a:endParaRPr lang="fr-FR" sz="3200" dirty="0"/>
          </a:p>
        </p:txBody>
      </p:sp>
      <p:sp>
        <p:nvSpPr>
          <p:cNvPr id="33" name="Espace réservé du numéro de diapositive 32"/>
          <p:cNvSpPr>
            <a:spLocks noGrp="1"/>
          </p:cNvSpPr>
          <p:nvPr>
            <p:ph type="sldNum" sz="quarter" idx="12"/>
          </p:nvPr>
        </p:nvSpPr>
        <p:spPr>
          <a:xfrm>
            <a:off x="8077200" y="571340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DE463-1005-45BA-8BDE-6C05E0608CE3}"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Rectangle à coins arrondis 14"/>
          <p:cNvSpPr/>
          <p:nvPr/>
        </p:nvSpPr>
        <p:spPr>
          <a:xfrm>
            <a:off x="3362508" y="2096281"/>
            <a:ext cx="7656320" cy="1506561"/>
          </a:xfrm>
          <a:prstGeom prst="roundRect">
            <a:avLst/>
          </a:prstGeom>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fontAlgn="base"/>
            <a:r>
              <a:rPr lang="fr-FR" sz="3200" b="1" i="1" dirty="0" smtClean="0"/>
              <a:t>Garantir la diffusion en temps opportun d’informations exactes sur tous les sujets significatifs concernant l’entreprise</a:t>
            </a:r>
            <a:endParaRPr lang="fr-FR" sz="3600" dirty="0"/>
          </a:p>
        </p:txBody>
      </p:sp>
      <p:sp>
        <p:nvSpPr>
          <p:cNvPr id="14" name="Titre 1"/>
          <p:cNvSpPr txBox="1">
            <a:spLocks/>
          </p:cNvSpPr>
          <p:nvPr/>
        </p:nvSpPr>
        <p:spPr>
          <a:xfrm>
            <a:off x="3200394" y="4259427"/>
            <a:ext cx="1622322" cy="860956"/>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 les résultats</a:t>
            </a:r>
            <a:endParaRPr lang="fr-FR" sz="2800" dirty="0"/>
          </a:p>
        </p:txBody>
      </p:sp>
      <p:sp>
        <p:nvSpPr>
          <p:cNvPr id="16" name="Titre 1"/>
          <p:cNvSpPr txBox="1">
            <a:spLocks/>
          </p:cNvSpPr>
          <p:nvPr/>
        </p:nvSpPr>
        <p:spPr>
          <a:xfrm>
            <a:off x="619307" y="4259427"/>
            <a:ext cx="2358149" cy="860956"/>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a:t>la situation </a:t>
            </a:r>
            <a:r>
              <a:rPr lang="fr-FR" sz="2800" b="1" i="1" dirty="0" smtClean="0"/>
              <a:t>financière</a:t>
            </a:r>
            <a:endParaRPr lang="fr-FR" sz="4000" dirty="0"/>
          </a:p>
        </p:txBody>
      </p:sp>
      <p:sp>
        <p:nvSpPr>
          <p:cNvPr id="18" name="Virage 17"/>
          <p:cNvSpPr/>
          <p:nvPr/>
        </p:nvSpPr>
        <p:spPr>
          <a:xfrm rot="5400000">
            <a:off x="5069266" y="-134905"/>
            <a:ext cx="524426" cy="3937946"/>
          </a:xfrm>
          <a:prstGeom prst="bentArrow">
            <a:avLst>
              <a:gd name="adj1" fmla="val 25000"/>
              <a:gd name="adj2" fmla="val 24204"/>
              <a:gd name="adj3" fmla="val 25000"/>
              <a:gd name="adj4" fmla="val 43750"/>
            </a:avLst>
          </a:prstGeom>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Titre 1"/>
          <p:cNvSpPr txBox="1">
            <a:spLocks/>
          </p:cNvSpPr>
          <p:nvPr/>
        </p:nvSpPr>
        <p:spPr>
          <a:xfrm>
            <a:off x="5004622" y="4234841"/>
            <a:ext cx="1714004" cy="860956"/>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la durabilité</a:t>
            </a:r>
            <a:endParaRPr lang="fr-FR" sz="2800" dirty="0"/>
          </a:p>
        </p:txBody>
      </p:sp>
      <p:sp>
        <p:nvSpPr>
          <p:cNvPr id="22" name="Titre 1"/>
          <p:cNvSpPr txBox="1">
            <a:spLocks/>
          </p:cNvSpPr>
          <p:nvPr/>
        </p:nvSpPr>
        <p:spPr>
          <a:xfrm>
            <a:off x="6985819" y="4210264"/>
            <a:ext cx="2143429" cy="860956"/>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l’actionnariat</a:t>
            </a:r>
            <a:endParaRPr lang="fr-FR" sz="4000" dirty="0"/>
          </a:p>
        </p:txBody>
      </p:sp>
      <p:sp>
        <p:nvSpPr>
          <p:cNvPr id="23" name="Titre 1"/>
          <p:cNvSpPr txBox="1">
            <a:spLocks/>
          </p:cNvSpPr>
          <p:nvPr/>
        </p:nvSpPr>
        <p:spPr>
          <a:xfrm>
            <a:off x="9424215" y="4253695"/>
            <a:ext cx="2315498" cy="817524"/>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algn="ctr" fontAlgn="base"/>
            <a:r>
              <a:rPr lang="fr-FR" sz="2800" b="1" i="1" dirty="0" smtClean="0"/>
              <a:t>la gouvernance</a:t>
            </a:r>
            <a:endParaRPr lang="fr-FR" sz="4000" dirty="0"/>
          </a:p>
        </p:txBody>
      </p:sp>
    </p:spTree>
    <p:extLst>
      <p:ext uri="{BB962C8B-B14F-4D97-AF65-F5344CB8AC3E}">
        <p14:creationId xmlns:p14="http://schemas.microsoft.com/office/powerpoint/2010/main" val="157164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32"/>
          <p:cNvSpPr>
            <a:spLocks noGrp="1"/>
          </p:cNvSpPr>
          <p:nvPr>
            <p:ph type="sldNum" sz="quarter" idx="12"/>
          </p:nvPr>
        </p:nvSpPr>
        <p:spPr>
          <a:xfrm>
            <a:off x="8077200" y="5713409"/>
            <a:ext cx="2133600" cy="365125"/>
          </a:xfrm>
        </p:spPr>
        <p:txBody>
          <a:bodyPr/>
          <a:lstStyle/>
          <a:p>
            <a:fld id="{202DE463-1005-45BA-8BDE-6C05E0608CE3}" type="slidenum">
              <a:rPr lang="fr-FR">
                <a:solidFill>
                  <a:prstClr val="black">
                    <a:tint val="75000"/>
                  </a:prstClr>
                </a:solidFill>
                <a:latin typeface="Calibri"/>
              </a:rPr>
              <a:pPr/>
              <a:t>14</a:t>
            </a:fld>
            <a:endParaRPr lang="fr-FR">
              <a:solidFill>
                <a:prstClr val="black">
                  <a:tint val="75000"/>
                </a:prstClr>
              </a:solidFill>
              <a:latin typeface="Calibri"/>
            </a:endParaRPr>
          </a:p>
        </p:txBody>
      </p:sp>
      <p:sp>
        <p:nvSpPr>
          <p:cNvPr id="13" name="Titre 1"/>
          <p:cNvSpPr txBox="1">
            <a:spLocks/>
          </p:cNvSpPr>
          <p:nvPr/>
        </p:nvSpPr>
        <p:spPr>
          <a:xfrm>
            <a:off x="1166131" y="2657975"/>
            <a:ext cx="10545095" cy="3545107"/>
          </a:xfrm>
          <a:prstGeom prst="rect">
            <a:avLst/>
          </a:prstGeom>
          <a:gradFill>
            <a:gsLst>
              <a:gs pos="0">
                <a:srgbClr val="00B0F0"/>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fontAlgn="base"/>
            <a:r>
              <a:rPr lang="fr-FR" sz="2800" b="1" dirty="0"/>
              <a:t>IV.C. Une vérification externe des comptes devrait être conduite chaque année, conformément à des normes internationalement reconnues en matière d’audit, d’éthique et d’indépendance, par un auditeur indépendant, compétent et qualifié, chargé de donner au conseil d’administration et aux actionnaires l’assurance raisonnable que les états financiers sont préparés, pour tous les aspects significatifs, selon un cadre pertinent de rapport </a:t>
            </a:r>
            <a:r>
              <a:rPr lang="fr-FR" sz="2800" b="1" dirty="0" smtClean="0"/>
              <a:t>financier</a:t>
            </a:r>
            <a:endParaRPr lang="fr-FR" sz="4000" dirty="0"/>
          </a:p>
        </p:txBody>
      </p:sp>
      <p:sp>
        <p:nvSpPr>
          <p:cNvPr id="5" name="Rectangle avec flèche vers le bas 4"/>
          <p:cNvSpPr/>
          <p:nvPr/>
        </p:nvSpPr>
        <p:spPr>
          <a:xfrm>
            <a:off x="4793226" y="1400628"/>
            <a:ext cx="2492477" cy="1179871"/>
          </a:xfrm>
          <a:prstGeom prst="downArrowCallout">
            <a:avLst/>
          </a:prstGeom>
          <a:scene3d>
            <a:camera prst="orthographicFront"/>
            <a:lightRig rig="threePt" dir="t">
              <a:rot lat="0" lon="0" rev="1200000"/>
            </a:lightRig>
          </a:scene3d>
          <a:sp3d>
            <a:bevelT w="152400" h="25400"/>
            <a:bevelB w="508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t>Audit légal</a:t>
            </a:r>
            <a:endParaRPr lang="fr-FR" sz="4000" b="1" dirty="0"/>
          </a:p>
        </p:txBody>
      </p:sp>
      <p:sp>
        <p:nvSpPr>
          <p:cNvPr id="23" name="AutoShape 2" descr="Papier journal"/>
          <p:cNvSpPr>
            <a:spLocks noChangeArrowheads="1"/>
          </p:cNvSpPr>
          <p:nvPr/>
        </p:nvSpPr>
        <p:spPr bwMode="auto">
          <a:xfrm>
            <a:off x="950916" y="263195"/>
            <a:ext cx="10510684" cy="934234"/>
          </a:xfrm>
          <a:prstGeom prst="can">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4000" b="1" dirty="0" smtClean="0"/>
              <a:t>IV. Diffusion de l’information et transparence</a:t>
            </a:r>
            <a:endParaRPr lang="fr-FR" sz="4000" b="1" dirty="0"/>
          </a:p>
        </p:txBody>
      </p:sp>
    </p:spTree>
    <p:extLst>
      <p:ext uri="{BB962C8B-B14F-4D97-AF65-F5344CB8AC3E}">
        <p14:creationId xmlns:p14="http://schemas.microsoft.com/office/powerpoint/2010/main" val="311349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p:cNvSpPr txBox="1">
            <a:spLocks/>
          </p:cNvSpPr>
          <p:nvPr/>
        </p:nvSpPr>
        <p:spPr>
          <a:xfrm>
            <a:off x="1135627" y="350246"/>
            <a:ext cx="10545096" cy="785818"/>
          </a:xfrm>
          <a:prstGeom prst="rect">
            <a:avLst/>
          </a:prstGeom>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algn="ctr" fontAlgn="base"/>
            <a:r>
              <a:rPr lang="fr-FR" sz="3200" b="1" dirty="0"/>
              <a:t>IV. Diffusion de l’information et </a:t>
            </a:r>
            <a:r>
              <a:rPr lang="fr-FR" sz="3200" b="1" dirty="0" smtClean="0"/>
              <a:t>transparence</a:t>
            </a:r>
            <a:endParaRPr lang="fr-FR" sz="3200" b="1" dirty="0"/>
          </a:p>
        </p:txBody>
      </p:sp>
      <p:sp>
        <p:nvSpPr>
          <p:cNvPr id="33" name="Espace réservé du numéro de diapositive 32"/>
          <p:cNvSpPr>
            <a:spLocks noGrp="1"/>
          </p:cNvSpPr>
          <p:nvPr>
            <p:ph type="sldNum" sz="quarter" idx="12"/>
          </p:nvPr>
        </p:nvSpPr>
        <p:spPr>
          <a:xfrm>
            <a:off x="8077200" y="5713409"/>
            <a:ext cx="2133600" cy="365125"/>
          </a:xfrm>
        </p:spPr>
        <p:txBody>
          <a:bodyPr/>
          <a:lstStyle/>
          <a:p>
            <a:fld id="{202DE463-1005-45BA-8BDE-6C05E0608CE3}" type="slidenum">
              <a:rPr lang="fr-FR">
                <a:solidFill>
                  <a:prstClr val="black">
                    <a:tint val="75000"/>
                  </a:prstClr>
                </a:solidFill>
                <a:latin typeface="Calibri"/>
              </a:rPr>
              <a:pPr/>
              <a:t>15</a:t>
            </a:fld>
            <a:endParaRPr lang="fr-FR">
              <a:solidFill>
                <a:prstClr val="black">
                  <a:tint val="75000"/>
                </a:prstClr>
              </a:solidFill>
              <a:latin typeface="Calibri"/>
            </a:endParaRPr>
          </a:p>
        </p:txBody>
      </p:sp>
      <p:sp>
        <p:nvSpPr>
          <p:cNvPr id="13" name="Titre 1"/>
          <p:cNvSpPr txBox="1">
            <a:spLocks/>
          </p:cNvSpPr>
          <p:nvPr/>
        </p:nvSpPr>
        <p:spPr>
          <a:xfrm>
            <a:off x="1166131" y="2672490"/>
            <a:ext cx="10278617" cy="3040920"/>
          </a:xfrm>
          <a:prstGeom prst="rect">
            <a:avLst/>
          </a:prstGeom>
          <a:gradFill>
            <a:gsLst>
              <a:gs pos="0">
                <a:srgbClr val="00B0F0"/>
              </a:gs>
              <a:gs pos="80000">
                <a:schemeClr val="accent4">
                  <a:shade val="93000"/>
                  <a:satMod val="130000"/>
                </a:schemeClr>
              </a:gs>
              <a:gs pos="100000">
                <a:schemeClr val="accent4">
                  <a:shade val="94000"/>
                  <a:satMod val="135000"/>
                </a:schemeClr>
              </a:gs>
            </a:gsLst>
          </a:gradFill>
          <a:ln/>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fontAlgn="base"/>
            <a:r>
              <a:rPr lang="fr-FR" sz="3600" b="1" dirty="0"/>
              <a:t>IV.D. Les auditeurs externes devraient être responsables vis-à-vis des actionnaires et ont l’obligation vis-à-vis de la société de mener à bien l’audit avec toute la diligence que l’on est en droit d’attendre de professionnels, et dans l’intérêt </a:t>
            </a:r>
            <a:r>
              <a:rPr lang="fr-FR" sz="3600" b="1" dirty="0" smtClean="0"/>
              <a:t>public</a:t>
            </a:r>
            <a:endParaRPr lang="fr-FR" sz="6600" dirty="0"/>
          </a:p>
        </p:txBody>
      </p:sp>
      <p:sp>
        <p:nvSpPr>
          <p:cNvPr id="5" name="Rectangle avec flèche vers le bas 4"/>
          <p:cNvSpPr/>
          <p:nvPr/>
        </p:nvSpPr>
        <p:spPr>
          <a:xfrm>
            <a:off x="4793226" y="1371600"/>
            <a:ext cx="2492477" cy="1179871"/>
          </a:xfrm>
          <a:prstGeom prst="downArrowCallout">
            <a:avLst/>
          </a:prstGeom>
          <a:scene3d>
            <a:camera prst="orthographicFront"/>
            <a:lightRig rig="threePt" dir="t">
              <a:rot lat="0" lon="0" rev="1200000"/>
            </a:lightRig>
          </a:scene3d>
          <a:sp3d>
            <a:bevelT w="152400" h="25400"/>
            <a:bevelB w="508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smtClean="0"/>
              <a:t>Audit légal</a:t>
            </a:r>
            <a:endParaRPr lang="fr-FR" sz="4000" b="1" dirty="0"/>
          </a:p>
        </p:txBody>
      </p:sp>
    </p:spTree>
    <p:extLst>
      <p:ext uri="{BB962C8B-B14F-4D97-AF65-F5344CB8AC3E}">
        <p14:creationId xmlns:p14="http://schemas.microsoft.com/office/powerpoint/2010/main" val="592061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lenary October 2025"/>
          <p:cNvPicPr/>
          <p:nvPr/>
        </p:nvPicPr>
        <p:blipFill>
          <a:blip r:embed="rId2">
            <a:extLst>
              <a:ext uri="{28A0092B-C50C-407E-A947-70E740481C1C}">
                <a14:useLocalDpi xmlns:a14="http://schemas.microsoft.com/office/drawing/2010/main" val="0"/>
              </a:ext>
            </a:extLst>
          </a:blip>
          <a:srcRect/>
          <a:stretch>
            <a:fillRect/>
          </a:stretch>
        </p:blipFill>
        <p:spPr bwMode="auto">
          <a:xfrm>
            <a:off x="5762171" y="1"/>
            <a:ext cx="6396357" cy="6858000"/>
          </a:xfrm>
          <a:prstGeom prst="rect">
            <a:avLst/>
          </a:prstGeom>
          <a:noFill/>
          <a:ln>
            <a:noFill/>
          </a:ln>
        </p:spPr>
      </p:pic>
      <p:sp>
        <p:nvSpPr>
          <p:cNvPr id="2" name="Titre 1"/>
          <p:cNvSpPr>
            <a:spLocks noGrp="1"/>
          </p:cNvSpPr>
          <p:nvPr>
            <p:ph type="title"/>
          </p:nvPr>
        </p:nvSpPr>
        <p:spPr>
          <a:xfrm>
            <a:off x="85094" y="31304"/>
            <a:ext cx="10515600" cy="912132"/>
          </a:xfrm>
        </p:spPr>
        <p:txBody>
          <a:bodyPr>
            <a:normAutofit/>
          </a:bodyPr>
          <a:lstStyle/>
          <a:p>
            <a:r>
              <a:rPr lang="fr-FR" sz="4800" b="1" dirty="0" smtClean="0"/>
              <a:t>Groupe d'action financière </a:t>
            </a:r>
            <a:endParaRPr lang="fr-FR" sz="4800" b="1" dirty="0"/>
          </a:p>
        </p:txBody>
      </p:sp>
      <p:sp>
        <p:nvSpPr>
          <p:cNvPr id="4" name="AutoShape 2" descr="FATF Week October 2025"/>
          <p:cNvSpPr>
            <a:spLocks noChangeAspect="1" noChangeArrowheads="1"/>
          </p:cNvSpPr>
          <p:nvPr/>
        </p:nvSpPr>
        <p:spPr bwMode="auto">
          <a:xfrm>
            <a:off x="155575" y="-144463"/>
            <a:ext cx="1970082" cy="1970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Plenary October 202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18981" y="854009"/>
            <a:ext cx="7010469" cy="6001643"/>
          </a:xfrm>
          <a:prstGeom prst="rect">
            <a:avLst/>
          </a:prstGeom>
          <a:solidFill>
            <a:schemeClr val="tx2">
              <a:lumMod val="20000"/>
              <a:lumOff val="80000"/>
            </a:schemeClr>
          </a:solidFill>
        </p:spPr>
        <p:txBody>
          <a:bodyPr wrap="square" rtlCol="0">
            <a:spAutoFit/>
          </a:bodyPr>
          <a:lstStyle/>
          <a:p>
            <a:pPr marL="342900" indent="-342900">
              <a:buFont typeface="Arial" panose="020B0604020202020204" pitchFamily="34" charset="0"/>
              <a:buChar char="•"/>
            </a:pPr>
            <a:r>
              <a:rPr lang="fr-FR" sz="3200" b="1" dirty="0" smtClean="0"/>
              <a:t>Une Organisation intergouvernemental</a:t>
            </a:r>
          </a:p>
          <a:p>
            <a:pPr marL="342900" indent="-342900">
              <a:buFont typeface="Arial" panose="020B0604020202020204" pitchFamily="34" charset="0"/>
              <a:buChar char="•"/>
            </a:pPr>
            <a:r>
              <a:rPr lang="fr-FR" sz="3200" b="1" dirty="0" smtClean="0"/>
              <a:t>De surveillance du blanchiment de capitaux et du financement du terrorisme </a:t>
            </a:r>
          </a:p>
          <a:p>
            <a:pPr marL="342900" indent="-342900">
              <a:buFont typeface="Arial" panose="020B0604020202020204" pitchFamily="34" charset="0"/>
              <a:buChar char="•"/>
            </a:pPr>
            <a:r>
              <a:rPr lang="fr-FR" sz="3200" b="1" dirty="0" smtClean="0"/>
              <a:t>Créé en 1989</a:t>
            </a:r>
          </a:p>
          <a:p>
            <a:pPr marL="342900" indent="-342900">
              <a:buFont typeface="Arial" panose="020B0604020202020204" pitchFamily="34" charset="0"/>
              <a:buChar char="•"/>
            </a:pPr>
            <a:r>
              <a:rPr lang="fr-FR" sz="3200" b="1" dirty="0"/>
              <a:t>B</a:t>
            </a:r>
            <a:r>
              <a:rPr lang="fr-FR" sz="3200" b="1" dirty="0" smtClean="0"/>
              <a:t>asé à Paris /l’OCDE</a:t>
            </a:r>
          </a:p>
          <a:p>
            <a:pPr marL="342900" indent="-342900">
              <a:buFont typeface="Arial" panose="020B0604020202020204" pitchFamily="34" charset="0"/>
              <a:buChar char="•"/>
            </a:pPr>
            <a:r>
              <a:rPr lang="fr-FR" sz="3200" b="1" dirty="0" smtClean="0"/>
              <a:t>Compte 40 membres </a:t>
            </a:r>
          </a:p>
          <a:p>
            <a:pPr marL="342900" indent="-342900">
              <a:buFont typeface="Arial" panose="020B0604020202020204" pitchFamily="34" charset="0"/>
              <a:buChar char="•"/>
            </a:pPr>
            <a:r>
              <a:rPr lang="fr-FR" sz="3200" b="1" dirty="0" smtClean="0"/>
              <a:t>Fixe des normes internationales visant à prévenir les activités illégales et les dommages qu'elles causent à la société. </a:t>
            </a:r>
          </a:p>
        </p:txBody>
      </p:sp>
      <p:pic>
        <p:nvPicPr>
          <p:cNvPr id="9" name="Image 8"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10006035" y="23810"/>
            <a:ext cx="2381250" cy="3810000"/>
          </a:xfrm>
          <a:prstGeom prst="rect">
            <a:avLst/>
          </a:prstGeom>
          <a:noFill/>
          <a:ln>
            <a:noFill/>
          </a:ln>
        </p:spPr>
      </p:pic>
    </p:spTree>
    <p:extLst>
      <p:ext uri="{BB962C8B-B14F-4D97-AF65-F5344CB8AC3E}">
        <p14:creationId xmlns:p14="http://schemas.microsoft.com/office/powerpoint/2010/main" val="5190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lenary October 2025"/>
          <p:cNvPicPr/>
          <p:nvPr/>
        </p:nvPicPr>
        <p:blipFill>
          <a:blip r:embed="rId2">
            <a:extLst>
              <a:ext uri="{28A0092B-C50C-407E-A947-70E740481C1C}">
                <a14:useLocalDpi xmlns:a14="http://schemas.microsoft.com/office/drawing/2010/main" val="0"/>
              </a:ext>
            </a:extLst>
          </a:blip>
          <a:srcRect/>
          <a:stretch>
            <a:fillRect/>
          </a:stretch>
        </p:blipFill>
        <p:spPr bwMode="auto">
          <a:xfrm>
            <a:off x="5762171" y="1"/>
            <a:ext cx="6396357" cy="6858000"/>
          </a:xfrm>
          <a:prstGeom prst="rect">
            <a:avLst/>
          </a:prstGeom>
          <a:noFill/>
          <a:ln>
            <a:noFill/>
          </a:ln>
        </p:spPr>
      </p:pic>
      <p:sp>
        <p:nvSpPr>
          <p:cNvPr id="2" name="Titre 1"/>
          <p:cNvSpPr>
            <a:spLocks noGrp="1"/>
          </p:cNvSpPr>
          <p:nvPr>
            <p:ph type="title"/>
          </p:nvPr>
        </p:nvSpPr>
        <p:spPr>
          <a:xfrm>
            <a:off x="85094" y="31304"/>
            <a:ext cx="10515600" cy="912132"/>
          </a:xfrm>
        </p:spPr>
        <p:txBody>
          <a:bodyPr>
            <a:normAutofit/>
          </a:bodyPr>
          <a:lstStyle/>
          <a:p>
            <a:r>
              <a:rPr lang="fr-FR" sz="4800" b="1" dirty="0" smtClean="0"/>
              <a:t>Groupe d'action financière </a:t>
            </a:r>
            <a:endParaRPr lang="fr-FR" sz="4800" b="1" dirty="0"/>
          </a:p>
        </p:txBody>
      </p:sp>
      <p:sp>
        <p:nvSpPr>
          <p:cNvPr id="4" name="AutoShape 2" descr="FATF Week October 2025"/>
          <p:cNvSpPr>
            <a:spLocks noChangeAspect="1" noChangeArrowheads="1"/>
          </p:cNvSpPr>
          <p:nvPr/>
        </p:nvSpPr>
        <p:spPr bwMode="auto">
          <a:xfrm>
            <a:off x="155575" y="-144463"/>
            <a:ext cx="1970082" cy="1970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Plenary October 202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18982" y="854009"/>
            <a:ext cx="6867594" cy="6001643"/>
          </a:xfrm>
          <a:prstGeom prst="rect">
            <a:avLst/>
          </a:prstGeom>
          <a:solidFill>
            <a:schemeClr val="tx2">
              <a:lumMod val="20000"/>
              <a:lumOff val="80000"/>
            </a:schemeClr>
          </a:solidFill>
        </p:spPr>
        <p:txBody>
          <a:bodyPr wrap="square" rtlCol="0">
            <a:spAutoFit/>
          </a:bodyPr>
          <a:lstStyle/>
          <a:p>
            <a:pPr marL="342900" indent="-342900">
              <a:buFont typeface="Arial" panose="020B0604020202020204" pitchFamily="34" charset="0"/>
              <a:buChar char="•"/>
            </a:pPr>
            <a:r>
              <a:rPr lang="fr-FR" sz="3200" b="1" dirty="0" smtClean="0"/>
              <a:t>Susciter la volonté politique nécessaire à la mise en œuvre de réformes législatives et réglementaires nationales dans ces domaines.</a:t>
            </a:r>
          </a:p>
          <a:p>
            <a:pPr marL="342900" indent="-342900">
              <a:buFont typeface="Arial" panose="020B0604020202020204" pitchFamily="34" charset="0"/>
              <a:buChar char="•"/>
            </a:pPr>
            <a:r>
              <a:rPr lang="fr-FR" sz="3200" b="1" dirty="0" smtClean="0"/>
              <a:t>Définit des normes internationales afin de garantir que les autorités nationales puissent s'attaquer efficacement aux fonds illicites liés au trafic de drogue, au commerce illicite des armes, à la cyber fraude et à d'autres crimes graves. </a:t>
            </a:r>
          </a:p>
        </p:txBody>
      </p:sp>
      <p:pic>
        <p:nvPicPr>
          <p:cNvPr id="9" name="Image 8"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10006035" y="23810"/>
            <a:ext cx="2381250" cy="3810000"/>
          </a:xfrm>
          <a:prstGeom prst="rect">
            <a:avLst/>
          </a:prstGeom>
          <a:noFill/>
          <a:ln>
            <a:noFill/>
          </a:ln>
        </p:spPr>
      </p:pic>
    </p:spTree>
    <p:extLst>
      <p:ext uri="{BB962C8B-B14F-4D97-AF65-F5344CB8AC3E}">
        <p14:creationId xmlns:p14="http://schemas.microsoft.com/office/powerpoint/2010/main" val="214683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966" y="19033"/>
            <a:ext cx="2133600" cy="2133600"/>
          </a:xfrm>
          <a:prstGeom prst="rect">
            <a:avLst/>
          </a:prstGeom>
        </p:spPr>
      </p:pic>
      <p:sp>
        <p:nvSpPr>
          <p:cNvPr id="3" name="Espace réservé du contenu 2"/>
          <p:cNvSpPr>
            <a:spLocks noGrp="1"/>
          </p:cNvSpPr>
          <p:nvPr>
            <p:ph idx="1"/>
          </p:nvPr>
        </p:nvSpPr>
        <p:spPr>
          <a:xfrm>
            <a:off x="4595638" y="1194619"/>
            <a:ext cx="7121013" cy="4982345"/>
          </a:xfrm>
        </p:spPr>
        <p:txBody>
          <a:bodyPr>
            <a:normAutofit fontScale="77500" lnSpcReduction="20000"/>
          </a:bodyPr>
          <a:lstStyle/>
          <a:p>
            <a:pPr marL="0" indent="0" algn="ctr">
              <a:buNone/>
            </a:pPr>
            <a:endParaRPr lang="fr-FR" sz="1800" b="1" dirty="0" smtClean="0"/>
          </a:p>
          <a:p>
            <a:pPr marL="0" indent="0">
              <a:buNone/>
            </a:pPr>
            <a:r>
              <a:rPr lang="fr-FR" sz="4400" b="1" dirty="0" smtClean="0"/>
              <a:t>Normes du GAFI !</a:t>
            </a:r>
          </a:p>
          <a:p>
            <a:pPr marL="0" indent="0" algn="ctr">
              <a:buNone/>
            </a:pPr>
            <a:endParaRPr lang="fr-FR" sz="4000" b="1" dirty="0" smtClean="0"/>
          </a:p>
          <a:p>
            <a:pPr algn="just"/>
            <a:r>
              <a:rPr lang="fr-FR" sz="5100" dirty="0" smtClean="0"/>
              <a:t>le blanchiment de capitaux ;</a:t>
            </a:r>
          </a:p>
          <a:p>
            <a:pPr algn="just"/>
            <a:r>
              <a:rPr lang="fr-FR" sz="5100" dirty="0" smtClean="0"/>
              <a:t>le financement du terrorisme ;</a:t>
            </a:r>
          </a:p>
          <a:p>
            <a:r>
              <a:rPr lang="fr-FR" sz="5100" dirty="0" smtClean="0"/>
              <a:t>le financement de la prolifération des armes de destruction massive.</a:t>
            </a:r>
            <a:r>
              <a:rPr lang="fr-FR" sz="4400" dirty="0" smtClean="0"/>
              <a:t> </a:t>
            </a:r>
          </a:p>
          <a:p>
            <a:pPr marL="0" indent="0" algn="ctr">
              <a:buNone/>
            </a:pPr>
            <a:r>
              <a:rPr lang="fr-FR" sz="4400" b="1" dirty="0" smtClean="0"/>
              <a:t> </a:t>
            </a:r>
            <a:endParaRPr lang="fr-FR" sz="3200" dirty="0" smtClean="0"/>
          </a:p>
          <a:p>
            <a:pPr algn="just">
              <a:buFont typeface="Wingdings" panose="05000000000000000000" pitchFamily="2" charset="2"/>
              <a:buChar char="ü"/>
            </a:pPr>
            <a:r>
              <a:rPr lang="fr-FR" sz="3200" dirty="0"/>
              <a:t> </a:t>
            </a:r>
            <a:r>
              <a:rPr lang="fr-FR" sz="3200" dirty="0" smtClean="0"/>
              <a:t>Adoptées par la plénière du GAFI en février 2012 </a:t>
            </a:r>
          </a:p>
          <a:p>
            <a:pPr algn="just">
              <a:buFont typeface="Wingdings" panose="05000000000000000000" pitchFamily="2" charset="2"/>
              <a:buChar char="ü"/>
            </a:pPr>
            <a:r>
              <a:rPr lang="fr-FR" sz="3200" dirty="0" smtClean="0"/>
              <a:t> Mise à jour en octobre 2025</a:t>
            </a:r>
            <a:endParaRPr lang="fr-FR" sz="3200" dirty="0"/>
          </a:p>
        </p:txBody>
      </p:sp>
      <p:sp>
        <p:nvSpPr>
          <p:cNvPr id="7" name="Titre 1"/>
          <p:cNvSpPr txBox="1">
            <a:spLocks/>
          </p:cNvSpPr>
          <p:nvPr/>
        </p:nvSpPr>
        <p:spPr>
          <a:xfrm>
            <a:off x="769257" y="184359"/>
            <a:ext cx="7329714" cy="844934"/>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r">
              <a:spcBef>
                <a:spcPct val="0"/>
              </a:spcBef>
              <a:defRPr/>
            </a:pPr>
            <a:r>
              <a:rPr lang="fr-FR" sz="4800" b="1" dirty="0"/>
              <a:t>Recommandations du GAFI</a:t>
            </a:r>
            <a:endParaRPr kumimoji="0" lang="fr-FR" sz="6600" b="1" i="0" u="none" strike="noStrike" kern="1200" cap="none" spc="0" normalizeH="0" baseline="0" noProof="0" dirty="0">
              <a:ln>
                <a:noFill/>
              </a:ln>
              <a:solidFill>
                <a:prstClr val="white"/>
              </a:solidFill>
              <a:effectLst/>
              <a:uLnTx/>
              <a:uFillTx/>
              <a:latin typeface="Calibri"/>
            </a:endParaRPr>
          </a:p>
        </p:txBody>
      </p:sp>
      <p:sp>
        <p:nvSpPr>
          <p:cNvPr id="8" name="Titre 1"/>
          <p:cNvSpPr txBox="1">
            <a:spLocks/>
          </p:cNvSpPr>
          <p:nvPr/>
        </p:nvSpPr>
        <p:spPr>
          <a:xfrm>
            <a:off x="487236" y="1599674"/>
            <a:ext cx="3214609" cy="4270184"/>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r>
              <a:rPr lang="fr-FR" sz="3600" b="1" dirty="0" smtClean="0"/>
              <a:t>Un cadre complet et cohérent de mesures devant être </a:t>
            </a:r>
          </a:p>
          <a:p>
            <a:r>
              <a:rPr lang="fr-FR" sz="3600" b="1" dirty="0" smtClean="0"/>
              <a:t>mises en œuvre par les pays</a:t>
            </a:r>
          </a:p>
        </p:txBody>
      </p:sp>
      <p:sp>
        <p:nvSpPr>
          <p:cNvPr id="10" name="Triangle rectangle 9"/>
          <p:cNvSpPr/>
          <p:nvPr/>
        </p:nvSpPr>
        <p:spPr>
          <a:xfrm rot="13208055">
            <a:off x="3239091" y="2851798"/>
            <a:ext cx="1155977" cy="139326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6498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69212"/>
            <a:ext cx="10515600" cy="4769078"/>
          </a:xfrm>
        </p:spPr>
        <p:txBody>
          <a:bodyPr>
            <a:normAutofit/>
          </a:bodyPr>
          <a:lstStyle/>
          <a:p>
            <a:pPr marL="0" indent="0">
              <a:buNone/>
            </a:pPr>
            <a:r>
              <a:rPr lang="fr-FR" dirty="0" smtClean="0"/>
              <a:t>A – Politiques et coordination en matière de LBC/FT </a:t>
            </a:r>
          </a:p>
          <a:p>
            <a:pPr marL="0" indent="0">
              <a:buNone/>
            </a:pPr>
            <a:r>
              <a:rPr lang="fr-FR" dirty="0" smtClean="0"/>
              <a:t>B – Blanchiment de capitaux et confiscation </a:t>
            </a:r>
          </a:p>
          <a:p>
            <a:pPr marL="0" indent="0">
              <a:buNone/>
            </a:pPr>
            <a:r>
              <a:rPr lang="fr-FR" dirty="0" smtClean="0"/>
              <a:t>C – Financement du terrorisme et financement de la prolifération </a:t>
            </a:r>
          </a:p>
          <a:p>
            <a:pPr marL="0" indent="0">
              <a:buNone/>
            </a:pPr>
            <a:r>
              <a:rPr lang="fr-FR" dirty="0" smtClean="0"/>
              <a:t>D – Mesures préventives </a:t>
            </a:r>
          </a:p>
          <a:p>
            <a:pPr marL="0" indent="0">
              <a:buNone/>
            </a:pPr>
            <a:r>
              <a:rPr lang="fr-FR" dirty="0" smtClean="0"/>
              <a:t>E – Transparence et bénéficiaires effectifs des personnes morales et </a:t>
            </a:r>
          </a:p>
          <a:p>
            <a:pPr marL="0" indent="0">
              <a:buNone/>
            </a:pPr>
            <a:r>
              <a:rPr lang="fr-FR" dirty="0"/>
              <a:t> </a:t>
            </a:r>
            <a:r>
              <a:rPr lang="fr-FR" dirty="0" smtClean="0"/>
              <a:t>      constructions juridiques </a:t>
            </a:r>
          </a:p>
          <a:p>
            <a:pPr marL="0" indent="0">
              <a:buNone/>
            </a:pPr>
            <a:r>
              <a:rPr lang="fr-FR" dirty="0" smtClean="0"/>
              <a:t>F – Pouvoirs et responsabilités des autorités compétentes et autres  </a:t>
            </a:r>
          </a:p>
          <a:p>
            <a:pPr marL="0" indent="0">
              <a:buNone/>
            </a:pPr>
            <a:r>
              <a:rPr lang="fr-FR" dirty="0"/>
              <a:t> </a:t>
            </a:r>
            <a:r>
              <a:rPr lang="fr-FR" dirty="0" smtClean="0"/>
              <a:t>     mesures institutionnelles</a:t>
            </a:r>
          </a:p>
          <a:p>
            <a:pPr marL="0" indent="0">
              <a:buNone/>
            </a:pPr>
            <a:r>
              <a:rPr lang="fr-FR" dirty="0" smtClean="0"/>
              <a:t>G – Coopération internationale</a:t>
            </a:r>
          </a:p>
          <a:p>
            <a:endParaRPr lang="fr-FR" dirty="0"/>
          </a:p>
        </p:txBody>
      </p:sp>
      <p:sp>
        <p:nvSpPr>
          <p:cNvPr id="7" name="Titre 1"/>
          <p:cNvSpPr txBox="1">
            <a:spLocks/>
          </p:cNvSpPr>
          <p:nvPr/>
        </p:nvSpPr>
        <p:spPr>
          <a:xfrm>
            <a:off x="103128" y="230187"/>
            <a:ext cx="6586429" cy="1390065"/>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ctr">
              <a:spcBef>
                <a:spcPct val="0"/>
              </a:spcBef>
              <a:defRPr/>
            </a:pPr>
            <a:r>
              <a:rPr lang="fr-FR" sz="4800" b="1" dirty="0"/>
              <a:t>Recommandations du GAFI</a:t>
            </a:r>
            <a:endParaRPr kumimoji="0" lang="fr-FR" sz="6600" b="1" i="0" u="none" strike="noStrike" kern="1200" cap="none" spc="0" normalizeH="0" baseline="0" noProof="0" dirty="0">
              <a:ln>
                <a:noFill/>
              </a:ln>
              <a:solidFill>
                <a:prstClr val="white"/>
              </a:solidFill>
              <a:effectLst/>
              <a:uLnTx/>
              <a:uFillTx/>
              <a:latin typeface="Calibri"/>
            </a:endParaRPr>
          </a:p>
        </p:txBody>
      </p:sp>
      <p:pic>
        <p:nvPicPr>
          <p:cNvPr id="8" name="Image 7" descr="Administrative controls : résultats (44 mille) d'images libres de droits,  de photos de stock et d'illustration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6907898" y="16356"/>
            <a:ext cx="5274310" cy="1752856"/>
          </a:xfrm>
          <a:prstGeom prst="rect">
            <a:avLst/>
          </a:prstGeom>
          <a:noFill/>
          <a:ln>
            <a:noFill/>
          </a:ln>
        </p:spPr>
      </p:pic>
    </p:spTree>
    <p:extLst>
      <p:ext uri="{BB962C8B-B14F-4D97-AF65-F5344CB8AC3E}">
        <p14:creationId xmlns:p14="http://schemas.microsoft.com/office/powerpoint/2010/main" val="323381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95782" y="1208086"/>
            <a:ext cx="7077064" cy="2387600"/>
          </a:xfrm>
          <a:effectLst>
            <a:innerShdw blurRad="63500" dist="50800" dir="13500000">
              <a:prstClr val="black">
                <a:alpha val="50000"/>
              </a:prstClr>
            </a:innerShdw>
          </a:effectLst>
          <a:scene3d>
            <a:camera prst="orthographicFront"/>
            <a:lightRig rig="threePt" dir="t"/>
          </a:scene3d>
          <a:sp3d>
            <a:bevelT/>
          </a:sp3d>
        </p:spPr>
        <p:txBody>
          <a:bodyPr>
            <a:normAutofit fontScale="90000"/>
          </a:bodyPr>
          <a:lstStyle/>
          <a:p>
            <a:r>
              <a:rPr lang="fr-FR" b="1" dirty="0" smtClean="0"/>
              <a:t>Gouvernance</a:t>
            </a:r>
            <a:r>
              <a:rPr lang="fr-FR" b="1" dirty="0"/>
              <a:t>, transparence et intégrité </a:t>
            </a:r>
            <a:r>
              <a:rPr lang="fr-FR" b="1" dirty="0" smtClean="0"/>
              <a:t>financière</a:t>
            </a:r>
            <a:br>
              <a:rPr lang="fr-FR" b="1" dirty="0" smtClean="0"/>
            </a:br>
            <a:endParaRPr lang="fr-FR" b="1" dirty="0"/>
          </a:p>
        </p:txBody>
      </p:sp>
      <p:sp>
        <p:nvSpPr>
          <p:cNvPr id="3" name="Sous-titre 2"/>
          <p:cNvSpPr>
            <a:spLocks noGrp="1"/>
          </p:cNvSpPr>
          <p:nvPr>
            <p:ph type="subTitle" idx="1"/>
          </p:nvPr>
        </p:nvSpPr>
        <p:spPr>
          <a:xfrm>
            <a:off x="1395411" y="3530603"/>
            <a:ext cx="9663114" cy="1655762"/>
          </a:xfrm>
          <a:effectLst>
            <a:innerShdw blurRad="63500" dist="50800" dir="13500000">
              <a:prstClr val="black">
                <a:alpha val="50000"/>
              </a:prstClr>
            </a:innerShdw>
          </a:effectLst>
        </p:spPr>
        <p:txBody>
          <a:bodyPr>
            <a:noAutofit/>
          </a:bodyPr>
          <a:lstStyle/>
          <a:p>
            <a:r>
              <a:rPr lang="fr-FR" sz="3600" b="1" dirty="0"/>
              <a:t>C</a:t>
            </a:r>
            <a:r>
              <a:rPr lang="fr-FR" sz="3600" b="1" dirty="0" smtClean="0"/>
              <a:t>omment l’audit légal peut soutenir la confiance des investisseurs et partenaires internationaux après l’inscription sur la liste grise du GAFI</a:t>
            </a:r>
            <a:endParaRPr lang="fr-FR" sz="3600" b="1" dirty="0"/>
          </a:p>
        </p:txBody>
      </p:sp>
      <p:pic>
        <p:nvPicPr>
          <p:cNvPr id="1026" name="Picture 2" descr="https://www.cn-cncc.dz/admin/Upload/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 y="4764"/>
            <a:ext cx="3530602" cy="21271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40373" y="5858951"/>
            <a:ext cx="4105419" cy="954107"/>
          </a:xfrm>
          <a:prstGeom prst="rect">
            <a:avLst/>
          </a:prstGeom>
        </p:spPr>
        <p:txBody>
          <a:bodyPr wrap="none">
            <a:spAutoFit/>
          </a:bodyPr>
          <a:lstStyle/>
          <a:p>
            <a:r>
              <a:rPr lang="fr-FR" sz="2800" b="1" dirty="0" smtClean="0"/>
              <a:t>Dr. Badredine SOUSSA</a:t>
            </a:r>
          </a:p>
          <a:p>
            <a:r>
              <a:rPr lang="fr-FR" sz="2800" b="1" dirty="0" smtClean="0"/>
              <a:t>Commissaire aux Comptes</a:t>
            </a:r>
            <a:endParaRPr lang="fr-FR" sz="2800" b="1" dirty="0"/>
          </a:p>
        </p:txBody>
      </p:sp>
    </p:spTree>
    <p:extLst>
      <p:ext uri="{BB962C8B-B14F-4D97-AF65-F5344CB8AC3E}">
        <p14:creationId xmlns:p14="http://schemas.microsoft.com/office/powerpoint/2010/main" val="2323104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70858" y="1754186"/>
            <a:ext cx="10566400" cy="3970318"/>
          </a:xfrm>
          <a:prstGeom prst="rect">
            <a:avLst/>
          </a:prstGeom>
        </p:spPr>
        <p:txBody>
          <a:bodyPr wrap="square">
            <a:spAutoFit/>
          </a:bodyPr>
          <a:lstStyle/>
          <a:p>
            <a:pPr marL="342900" indent="-342900" algn="just">
              <a:buFont typeface="Arial" panose="020B0604020202020204" pitchFamily="34" charset="0"/>
              <a:buChar char="•"/>
            </a:pPr>
            <a:r>
              <a:rPr lang="fr-FR" sz="3600" b="0" i="0" dirty="0" smtClean="0">
                <a:latin typeface="Graphik"/>
              </a:rPr>
              <a:t>Le GAFI identifie </a:t>
            </a:r>
            <a:r>
              <a:rPr lang="fr-FR" sz="3600" dirty="0" smtClean="0"/>
              <a:t>les </a:t>
            </a:r>
            <a:r>
              <a:rPr lang="fr-FR" sz="3600" dirty="0"/>
              <a:t>juridictions dont les mesures de </a:t>
            </a:r>
            <a:r>
              <a:rPr lang="fr-FR" sz="3600" dirty="0" smtClean="0"/>
              <a:t>(</a:t>
            </a:r>
            <a:r>
              <a:rPr lang="fr-FR" sz="3600" dirty="0"/>
              <a:t>LBC/FT) sont </a:t>
            </a:r>
            <a:r>
              <a:rPr lang="fr-FR" sz="3600" dirty="0" smtClean="0"/>
              <a:t>faibles</a:t>
            </a:r>
            <a:r>
              <a:rPr lang="fr-FR" sz="3600" b="0" i="0" dirty="0" smtClean="0">
                <a:latin typeface="Graphik"/>
              </a:rPr>
              <a:t> dans deux documents publics publiés trois fois par an. </a:t>
            </a:r>
          </a:p>
          <a:p>
            <a:pPr marL="342900" indent="-342900" algn="just">
              <a:buFont typeface="Arial" panose="020B0604020202020204" pitchFamily="34" charset="0"/>
              <a:buChar char="•"/>
            </a:pPr>
            <a:r>
              <a:rPr lang="fr-FR" sz="3600" b="0" i="0" dirty="0" smtClean="0">
                <a:latin typeface="Graphik"/>
              </a:rPr>
              <a:t>Le processus mis en place par le GAFI pour inscrire sur les listes publiques les pays dont les régimes de LBC/FT sont faibles s'est avéré efficace. </a:t>
            </a:r>
          </a:p>
        </p:txBody>
      </p:sp>
      <p:sp>
        <p:nvSpPr>
          <p:cNvPr id="11" name="AutoShape 3" descr="Asset recovery"/>
          <p:cNvSpPr>
            <a:spLocks noGrp="1" noChangeAspect="1" noChangeArrowheads="1"/>
          </p:cNvSpPr>
          <p:nvPr>
            <p:ph type="title"/>
          </p:nvPr>
        </p:nvSpPr>
        <p:spPr bwMode="auto">
          <a:xfrm>
            <a:off x="3947886" y="176443"/>
            <a:ext cx="3788228" cy="947481"/>
          </a:xfrm>
          <a:prstGeom prst="rect">
            <a:avLst/>
          </a:prstGeom>
          <a:ln>
            <a:solidFill>
              <a:schemeClr val="tx1"/>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Autofit/>
          </a:bodyPr>
          <a:lstStyle/>
          <a:p>
            <a:r>
              <a:rPr lang="fr-FR" b="1" dirty="0" smtClean="0">
                <a:latin typeface="Arial" panose="020B0604020202020204" pitchFamily="34" charset="0"/>
                <a:cs typeface="Arial" panose="020B0604020202020204" pitchFamily="34" charset="0"/>
              </a:rPr>
              <a:t>La liste grise </a:t>
            </a:r>
            <a:br>
              <a:rPr lang="fr-FR" b="1"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 </a:t>
            </a:r>
            <a:br>
              <a:rPr lang="fr-FR" dirty="0" smtClean="0">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
            </a:r>
            <a:br>
              <a:rPr lang="fr-FR" dirty="0" smtClean="0">
                <a:solidFill>
                  <a:schemeClr val="tx1"/>
                </a:solidFill>
                <a:latin typeface="Arial" panose="020B0604020202020204" pitchFamily="34" charset="0"/>
                <a:cs typeface="Arial" panose="020B0604020202020204" pitchFamily="34" charset="0"/>
              </a:rPr>
            </a:br>
            <a:r>
              <a:rPr lang="fr-FR" b="1" dirty="0" smtClean="0">
                <a:solidFill>
                  <a:schemeClr val="tx1"/>
                </a:solidFill>
                <a:latin typeface="Arial" panose="020B0604020202020204" pitchFamily="34" charset="0"/>
                <a:cs typeface="Arial" panose="020B0604020202020204" pitchFamily="34" charset="0"/>
              </a:rPr>
              <a:t/>
            </a:r>
            <a:br>
              <a:rPr lang="fr-FR" b="1" dirty="0" smtClean="0">
                <a:solidFill>
                  <a:schemeClr val="tx1"/>
                </a:solidFill>
                <a:latin typeface="Arial" panose="020B0604020202020204" pitchFamily="34" charset="0"/>
                <a:cs typeface="Arial" panose="020B0604020202020204" pitchFamily="34" charset="0"/>
              </a:rPr>
            </a:br>
            <a:endParaRPr lang="fr-FR" b="1" dirty="0">
              <a:solidFill>
                <a:schemeClr val="tx1"/>
              </a:solidFill>
              <a:latin typeface="Arial" panose="020B0604020202020204" pitchFamily="34" charset="0"/>
              <a:cs typeface="Arial" panose="020B0604020202020204" pitchFamily="34" charset="0"/>
            </a:endParaRPr>
          </a:p>
        </p:txBody>
      </p:sp>
      <p:sp>
        <p:nvSpPr>
          <p:cNvPr id="12" name="AutoShape 3" descr="Asset recovery"/>
          <p:cNvSpPr txBox="1">
            <a:spLocks noChangeAspect="1" noChangeArrowheads="1"/>
          </p:cNvSpPr>
          <p:nvPr/>
        </p:nvSpPr>
        <p:spPr bwMode="auto">
          <a:xfrm>
            <a:off x="7756303" y="176443"/>
            <a:ext cx="3680954" cy="947481"/>
          </a:xfrm>
          <a:prstGeom prst="rect">
            <a:avLst/>
          </a:prstGeom>
          <a:gradFill>
            <a:gsLst>
              <a:gs pos="39000">
                <a:schemeClr val="tx1"/>
              </a:gs>
              <a:gs pos="87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b="1" dirty="0" smtClean="0">
                <a:latin typeface="Arial" panose="020B0604020202020204" pitchFamily="34" charset="0"/>
                <a:cs typeface="Arial" panose="020B0604020202020204" pitchFamily="34" charset="0"/>
              </a:rPr>
              <a:t>La liste noire </a:t>
            </a:r>
            <a:br>
              <a:rPr lang="fr-FR" b="1"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 </a:t>
            </a:r>
            <a:br>
              <a:rPr lang="fr-FR" dirty="0" smtClean="0">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
            </a:r>
            <a:br>
              <a:rPr lang="fr-FR" dirty="0" smtClean="0">
                <a:solidFill>
                  <a:schemeClr val="tx1"/>
                </a:solidFill>
                <a:latin typeface="Arial" panose="020B0604020202020204" pitchFamily="34" charset="0"/>
                <a:cs typeface="Arial" panose="020B0604020202020204" pitchFamily="34" charset="0"/>
              </a:rPr>
            </a:br>
            <a:r>
              <a:rPr lang="fr-FR" b="1" dirty="0" smtClean="0">
                <a:solidFill>
                  <a:schemeClr val="tx1"/>
                </a:solidFill>
                <a:latin typeface="Arial" panose="020B0604020202020204" pitchFamily="34" charset="0"/>
                <a:cs typeface="Arial" panose="020B0604020202020204" pitchFamily="34" charset="0"/>
              </a:rPr>
              <a:t/>
            </a:r>
            <a:br>
              <a:rPr lang="fr-FR" b="1" dirty="0" smtClean="0">
                <a:solidFill>
                  <a:schemeClr val="tx1"/>
                </a:solidFill>
                <a:latin typeface="Arial" panose="020B0604020202020204" pitchFamily="34" charset="0"/>
                <a:cs typeface="Arial" panose="020B0604020202020204" pitchFamily="34" charset="0"/>
              </a:rPr>
            </a:br>
            <a:endParaRPr lang="fr-FR" b="1" dirty="0">
              <a:solidFill>
                <a:schemeClr val="tx1"/>
              </a:solidFill>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4"/>
            <a:ext cx="3135085" cy="1616531"/>
          </a:xfrm>
          <a:prstGeom prst="rect">
            <a:avLst/>
          </a:prstGeom>
        </p:spPr>
      </p:pic>
    </p:spTree>
    <p:extLst>
      <p:ext uri="{BB962C8B-B14F-4D97-AF65-F5344CB8AC3E}">
        <p14:creationId xmlns:p14="http://schemas.microsoft.com/office/powerpoint/2010/main" val="1961820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 y="9882"/>
            <a:ext cx="2794000" cy="2768600"/>
          </a:xfrm>
          <a:prstGeom prst="rect">
            <a:avLst/>
          </a:prstGeom>
        </p:spPr>
      </p:pic>
      <p:sp>
        <p:nvSpPr>
          <p:cNvPr id="11" name="AutoShape 3" descr="Asset recovery"/>
          <p:cNvSpPr>
            <a:spLocks noGrp="1" noChangeAspect="1" noChangeArrowheads="1"/>
          </p:cNvSpPr>
          <p:nvPr>
            <p:ph type="title"/>
          </p:nvPr>
        </p:nvSpPr>
        <p:spPr bwMode="auto">
          <a:xfrm>
            <a:off x="3947886" y="176443"/>
            <a:ext cx="3788228" cy="947481"/>
          </a:xfrm>
          <a:prstGeom prst="rect">
            <a:avLst/>
          </a:prstGeom>
          <a:ln>
            <a:solidFill>
              <a:schemeClr val="tx1"/>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Autofit/>
          </a:bodyPr>
          <a:lstStyle/>
          <a:p>
            <a:r>
              <a:rPr lang="fr-FR" b="1" dirty="0" smtClean="0">
                <a:latin typeface="Arial" panose="020B0604020202020204" pitchFamily="34" charset="0"/>
                <a:cs typeface="Arial" panose="020B0604020202020204" pitchFamily="34" charset="0"/>
              </a:rPr>
              <a:t>La liste grise </a:t>
            </a:r>
            <a:br>
              <a:rPr lang="fr-FR" b="1"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 </a:t>
            </a:r>
            <a:br>
              <a:rPr lang="fr-FR" dirty="0" smtClean="0">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
            </a:r>
            <a:br>
              <a:rPr lang="fr-FR" dirty="0" smtClean="0">
                <a:solidFill>
                  <a:schemeClr val="tx1"/>
                </a:solidFill>
                <a:latin typeface="Arial" panose="020B0604020202020204" pitchFamily="34" charset="0"/>
                <a:cs typeface="Arial" panose="020B0604020202020204" pitchFamily="34" charset="0"/>
              </a:rPr>
            </a:br>
            <a:r>
              <a:rPr lang="fr-FR" b="1" dirty="0" smtClean="0">
                <a:solidFill>
                  <a:schemeClr val="tx1"/>
                </a:solidFill>
                <a:latin typeface="Arial" panose="020B0604020202020204" pitchFamily="34" charset="0"/>
                <a:cs typeface="Arial" panose="020B0604020202020204" pitchFamily="34" charset="0"/>
              </a:rPr>
              <a:t/>
            </a:r>
            <a:br>
              <a:rPr lang="fr-FR" b="1" dirty="0" smtClean="0">
                <a:solidFill>
                  <a:schemeClr val="tx1"/>
                </a:solidFill>
                <a:latin typeface="Arial" panose="020B0604020202020204" pitchFamily="34" charset="0"/>
                <a:cs typeface="Arial" panose="020B0604020202020204" pitchFamily="34" charset="0"/>
              </a:rPr>
            </a:br>
            <a:endParaRPr lang="fr-FR" b="1" dirty="0">
              <a:solidFill>
                <a:schemeClr val="tx1"/>
              </a:solidFill>
              <a:latin typeface="Arial" panose="020B0604020202020204" pitchFamily="34" charset="0"/>
              <a:cs typeface="Arial" panose="020B0604020202020204" pitchFamily="34" charset="0"/>
            </a:endParaRPr>
          </a:p>
        </p:txBody>
      </p:sp>
      <p:sp>
        <p:nvSpPr>
          <p:cNvPr id="12" name="AutoShape 3" descr="Asset recovery"/>
          <p:cNvSpPr txBox="1">
            <a:spLocks noChangeAspect="1" noChangeArrowheads="1"/>
          </p:cNvSpPr>
          <p:nvPr/>
        </p:nvSpPr>
        <p:spPr bwMode="auto">
          <a:xfrm>
            <a:off x="7756303" y="176443"/>
            <a:ext cx="3680954" cy="947481"/>
          </a:xfrm>
          <a:prstGeom prst="rect">
            <a:avLst/>
          </a:prstGeom>
          <a:gradFill>
            <a:gsLst>
              <a:gs pos="39000">
                <a:schemeClr val="tx1"/>
              </a:gs>
              <a:gs pos="87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b="1" dirty="0" smtClean="0">
                <a:latin typeface="Arial" panose="020B0604020202020204" pitchFamily="34" charset="0"/>
                <a:cs typeface="Arial" panose="020B0604020202020204" pitchFamily="34" charset="0"/>
              </a:rPr>
              <a:t>La liste noire </a:t>
            </a:r>
            <a:br>
              <a:rPr lang="fr-FR" b="1" dirty="0" smtClean="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 </a:t>
            </a:r>
            <a:br>
              <a:rPr lang="fr-FR" dirty="0" smtClean="0">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
            </a:r>
            <a:br>
              <a:rPr lang="fr-FR" dirty="0" smtClean="0">
                <a:solidFill>
                  <a:schemeClr val="tx1"/>
                </a:solidFill>
                <a:latin typeface="Arial" panose="020B0604020202020204" pitchFamily="34" charset="0"/>
                <a:cs typeface="Arial" panose="020B0604020202020204" pitchFamily="34" charset="0"/>
              </a:rPr>
            </a:br>
            <a:r>
              <a:rPr lang="fr-FR" b="1" dirty="0" smtClean="0">
                <a:solidFill>
                  <a:schemeClr val="tx1"/>
                </a:solidFill>
                <a:latin typeface="Arial" panose="020B0604020202020204" pitchFamily="34" charset="0"/>
                <a:cs typeface="Arial" panose="020B0604020202020204" pitchFamily="34" charset="0"/>
              </a:rPr>
              <a:t/>
            </a:r>
            <a:br>
              <a:rPr lang="fr-FR" b="1" dirty="0" smtClean="0">
                <a:solidFill>
                  <a:schemeClr val="tx1"/>
                </a:solidFill>
                <a:latin typeface="Arial" panose="020B0604020202020204" pitchFamily="34" charset="0"/>
                <a:cs typeface="Arial" panose="020B0604020202020204" pitchFamily="34" charset="0"/>
              </a:rPr>
            </a:br>
            <a:endParaRPr lang="fr-FR"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784552" y="1696069"/>
            <a:ext cx="9896171" cy="584775"/>
          </a:xfrm>
          <a:prstGeom prst="rect">
            <a:avLst/>
          </a:prstGeom>
        </p:spPr>
        <p:txBody>
          <a:bodyPr wrap="square">
            <a:spAutoFit/>
          </a:bodyPr>
          <a:lstStyle/>
          <a:p>
            <a:r>
              <a:rPr lang="fr-FR" sz="3200" b="1" dirty="0" smtClean="0">
                <a:latin typeface="Graphik"/>
              </a:rPr>
              <a:t>Au-delà du discours officiel de ces organisations</a:t>
            </a:r>
            <a:endParaRPr lang="fr-FR" sz="3200" dirty="0"/>
          </a:p>
        </p:txBody>
      </p:sp>
      <p:sp>
        <p:nvSpPr>
          <p:cNvPr id="8" name="Titre 1"/>
          <p:cNvSpPr txBox="1">
            <a:spLocks/>
          </p:cNvSpPr>
          <p:nvPr/>
        </p:nvSpPr>
        <p:spPr>
          <a:xfrm>
            <a:off x="1378851" y="2505316"/>
            <a:ext cx="10189028" cy="3757094"/>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457200" indent="-457200" algn="just">
              <a:buFont typeface="Arial" panose="020B0604020202020204" pitchFamily="34" charset="0"/>
              <a:buChar char="•"/>
            </a:pPr>
            <a:r>
              <a:rPr lang="fr-FR" sz="3200" dirty="0" smtClean="0">
                <a:latin typeface="Graphik"/>
              </a:rPr>
              <a:t>Est-ce que cette classification repose vraiment sur des normes qui prennent en considération des spécificités de chaque pays ?</a:t>
            </a:r>
          </a:p>
          <a:p>
            <a:pPr marL="457200" indent="-457200" algn="just">
              <a:buFont typeface="Arial" panose="020B0604020202020204" pitchFamily="34" charset="0"/>
              <a:buChar char="•"/>
            </a:pPr>
            <a:r>
              <a:rPr lang="fr-FR" sz="3200" dirty="0" smtClean="0">
                <a:latin typeface="Graphik"/>
              </a:rPr>
              <a:t>S’agit t’il d’une simple conformité technique ?</a:t>
            </a:r>
          </a:p>
          <a:p>
            <a:pPr marL="457200" indent="-457200" algn="just">
              <a:buFont typeface="Arial" panose="020B0604020202020204" pitchFamily="34" charset="0"/>
              <a:buChar char="•"/>
            </a:pPr>
            <a:r>
              <a:rPr lang="fr-FR" sz="3200" dirty="0" smtClean="0">
                <a:latin typeface="Graphik"/>
              </a:rPr>
              <a:t>S’agit-il d’un nouveau positionnement géopolitique ?</a:t>
            </a:r>
          </a:p>
          <a:p>
            <a:pPr marL="457200" indent="-457200" algn="just">
              <a:buFont typeface="Arial" panose="020B0604020202020204" pitchFamily="34" charset="0"/>
              <a:buChar char="•"/>
            </a:pPr>
            <a:r>
              <a:rPr lang="fr-FR" sz="3200" dirty="0" smtClean="0">
                <a:latin typeface="Graphik"/>
              </a:rPr>
              <a:t>Ou une redéfinition de la souveraineté financière des états ?</a:t>
            </a:r>
          </a:p>
        </p:txBody>
      </p:sp>
    </p:spTree>
    <p:extLst>
      <p:ext uri="{BB962C8B-B14F-4D97-AF65-F5344CB8AC3E}">
        <p14:creationId xmlns:p14="http://schemas.microsoft.com/office/powerpoint/2010/main" val="1432540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784" y="28575"/>
            <a:ext cx="2257425" cy="2028825"/>
          </a:xfrm>
          <a:prstGeom prst="rect">
            <a:avLst/>
          </a:prstGeom>
        </p:spPr>
      </p:pic>
      <p:sp>
        <p:nvSpPr>
          <p:cNvPr id="5" name="AutoShape 3" descr="Asset recovery"/>
          <p:cNvSpPr>
            <a:spLocks noGrp="1" noChangeAspect="1" noChangeArrowheads="1"/>
          </p:cNvSpPr>
          <p:nvPr>
            <p:ph type="title"/>
          </p:nvPr>
        </p:nvSpPr>
        <p:spPr bwMode="auto">
          <a:xfrm>
            <a:off x="557213" y="365125"/>
            <a:ext cx="9572625" cy="947481"/>
          </a:xfrm>
          <a:prstGeom prst="rect">
            <a:avLst/>
          </a:prstGeom>
          <a:ln>
            <a:solidFill>
              <a:schemeClr val="tx1"/>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rmAutofit fontScale="90000"/>
          </a:bodyPr>
          <a:lstStyle/>
          <a:p>
            <a:r>
              <a:rPr lang="fr-FR" sz="6000" b="1" dirty="0" smtClean="0"/>
              <a:t>Les pays inscrits sur la liste grise </a:t>
            </a:r>
            <a:br>
              <a:rPr lang="fr-FR" sz="6000" b="1" dirty="0" smtClean="0"/>
            </a:br>
            <a:r>
              <a:rPr lang="fr-FR" dirty="0" smtClean="0"/>
              <a:t> </a:t>
            </a:r>
            <a:r>
              <a:rPr lang="fr-FR" dirty="0"/>
              <a:t/>
            </a:r>
            <a:br>
              <a:rPr lang="fr-FR" dirty="0"/>
            </a:br>
            <a:r>
              <a:rPr lang="fr-FR" sz="3100" dirty="0" smtClean="0">
                <a:solidFill>
                  <a:schemeClr val="tx1"/>
                </a:solidFill>
              </a:rPr>
              <a:t>Mise à jour du 24 octobre 2025</a:t>
            </a:r>
            <a:r>
              <a:rPr lang="fr-FR" sz="3100" dirty="0">
                <a:solidFill>
                  <a:schemeClr val="tx1"/>
                </a:solidFill>
              </a:rPr>
              <a:t/>
            </a:r>
            <a:br>
              <a:rPr lang="fr-FR" sz="3100" dirty="0">
                <a:solidFill>
                  <a:schemeClr val="tx1"/>
                </a:solidFill>
              </a:rPr>
            </a:br>
            <a:r>
              <a:rPr lang="fr-FR" sz="3100" dirty="0" smtClean="0">
                <a:solidFill>
                  <a:schemeClr val="tx1"/>
                </a:solidFill>
              </a:rPr>
              <a:t/>
            </a:r>
            <a:br>
              <a:rPr lang="fr-FR" sz="3100" dirty="0" smtClean="0">
                <a:solidFill>
                  <a:schemeClr val="tx1"/>
                </a:solidFill>
              </a:rPr>
            </a:br>
            <a:r>
              <a:rPr lang="fr-FR" sz="4000" dirty="0" smtClean="0">
                <a:solidFill>
                  <a:schemeClr val="tx1"/>
                </a:solidFill>
              </a:rPr>
              <a:t>Algérie</a:t>
            </a:r>
            <a:r>
              <a:rPr lang="fr-FR" sz="4000" dirty="0">
                <a:solidFill>
                  <a:schemeClr val="tx1"/>
                </a:solidFill>
              </a:rPr>
              <a:t>, Angola, Bolivie, Bulgarie, Cameroun, Côte d'Ivoire, Haïti, Iles Vierges (Royaume-Uni)</a:t>
            </a:r>
            <a:br>
              <a:rPr lang="fr-FR" sz="4000" dirty="0">
                <a:solidFill>
                  <a:schemeClr val="tx1"/>
                </a:solidFill>
              </a:rPr>
            </a:br>
            <a:r>
              <a:rPr lang="fr-FR" sz="4000" dirty="0">
                <a:solidFill>
                  <a:schemeClr val="tx1"/>
                </a:solidFill>
              </a:rPr>
              <a:t>Kenya, Liban, Monaco, Namibie, </a:t>
            </a:r>
            <a:r>
              <a:rPr lang="fr-FR" sz="4000" dirty="0" smtClean="0">
                <a:solidFill>
                  <a:schemeClr val="tx1"/>
                </a:solidFill>
              </a:rPr>
              <a:t>Népal, </a:t>
            </a:r>
            <a:r>
              <a:rPr lang="fr-FR" sz="4000" dirty="0">
                <a:solidFill>
                  <a:schemeClr val="tx1"/>
                </a:solidFill>
              </a:rPr>
              <a:t>République démocratique du Congo, République démocratique populaire Lao, Soudan du Sud, Syrie, Venezuela, Vietnam et le Yémen</a:t>
            </a:r>
            <a:br>
              <a:rPr lang="fr-FR" sz="4000" dirty="0">
                <a:solidFill>
                  <a:schemeClr val="tx1"/>
                </a:solidFill>
              </a:rPr>
            </a:br>
            <a:r>
              <a:rPr lang="fr-FR" dirty="0"/>
              <a:t/>
            </a:r>
            <a:br>
              <a:rPr lang="fr-FR" dirty="0"/>
            </a:b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r>
              <a:rPr lang="fr-FR" sz="6000" b="1" dirty="0" smtClean="0">
                <a:solidFill>
                  <a:schemeClr val="tx1"/>
                </a:solidFill>
                <a:latin typeface="Graphik"/>
              </a:rPr>
              <a:t/>
            </a:r>
            <a:br>
              <a:rPr lang="fr-FR" sz="6000" b="1" dirty="0" smtClean="0">
                <a:solidFill>
                  <a:schemeClr val="tx1"/>
                </a:solidFill>
                <a:latin typeface="Graphik"/>
              </a:rPr>
            </a:br>
            <a:endParaRPr lang="fr-FR" b="1" dirty="0">
              <a:solidFill>
                <a:schemeClr val="tx1"/>
              </a:solidFill>
            </a:endParaRPr>
          </a:p>
        </p:txBody>
      </p:sp>
      <p:sp>
        <p:nvSpPr>
          <p:cNvPr id="7" name="Rectangle 6"/>
          <p:cNvSpPr/>
          <p:nvPr/>
        </p:nvSpPr>
        <p:spPr>
          <a:xfrm>
            <a:off x="838200" y="1677982"/>
            <a:ext cx="8848725" cy="584775"/>
          </a:xfrm>
          <a:prstGeom prst="rect">
            <a:avLst/>
          </a:prstGeom>
        </p:spPr>
        <p:txBody>
          <a:bodyPr wrap="square">
            <a:spAutoFit/>
          </a:bodyPr>
          <a:lstStyle/>
          <a:p>
            <a:endParaRPr lang="fr-FR" sz="3200" dirty="0"/>
          </a:p>
        </p:txBody>
      </p:sp>
    </p:spTree>
    <p:extLst>
      <p:ext uri="{BB962C8B-B14F-4D97-AF65-F5344CB8AC3E}">
        <p14:creationId xmlns:p14="http://schemas.microsoft.com/office/powerpoint/2010/main" val="2128616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 y="24167"/>
            <a:ext cx="2794000" cy="2768600"/>
          </a:xfrm>
          <a:prstGeom prst="rect">
            <a:avLst/>
          </a:prstGeom>
        </p:spPr>
      </p:pic>
      <p:sp>
        <p:nvSpPr>
          <p:cNvPr id="7" name="Rectangle 6"/>
          <p:cNvSpPr/>
          <p:nvPr/>
        </p:nvSpPr>
        <p:spPr>
          <a:xfrm>
            <a:off x="838199" y="1720839"/>
            <a:ext cx="10163176" cy="4401205"/>
          </a:xfrm>
          <a:prstGeom prst="rect">
            <a:avLst/>
          </a:prstGeom>
        </p:spPr>
        <p:txBody>
          <a:bodyPr wrap="square">
            <a:spAutoFit/>
          </a:bodyPr>
          <a:lstStyle/>
          <a:p>
            <a:pPr marL="342900" indent="-342900" algn="just">
              <a:buFont typeface="Arial" panose="020B0604020202020204" pitchFamily="34" charset="0"/>
              <a:buChar char="•"/>
            </a:pPr>
            <a:r>
              <a:rPr lang="fr-FR" sz="2800" dirty="0" smtClean="0"/>
              <a:t>C’est une déclaration </a:t>
            </a:r>
            <a:r>
              <a:rPr lang="fr-FR" sz="2800" dirty="0"/>
              <a:t>publique </a:t>
            </a:r>
            <a:r>
              <a:rPr lang="fr-FR" sz="2800" dirty="0" smtClean="0"/>
              <a:t>" </a:t>
            </a:r>
            <a:r>
              <a:rPr lang="fr-FR" sz="2800" dirty="0"/>
              <a:t>identifie les pays ou juridictions présentant de graves lacunes stratégiques dans </a:t>
            </a:r>
            <a:r>
              <a:rPr lang="fr-FR" sz="2800" dirty="0" smtClean="0"/>
              <a:t>LBC/FT et </a:t>
            </a:r>
            <a:r>
              <a:rPr lang="fr-FR" sz="2800" dirty="0"/>
              <a:t>le financement de la prolifération. </a:t>
            </a:r>
            <a:endParaRPr lang="fr-FR" sz="2800" dirty="0" smtClean="0"/>
          </a:p>
          <a:p>
            <a:pPr marL="342900" indent="-342900">
              <a:buFont typeface="Arial" panose="020B0604020202020204" pitchFamily="34" charset="0"/>
              <a:buChar char="•"/>
            </a:pPr>
            <a:r>
              <a:rPr lang="fr-FR" sz="2800" dirty="0" smtClean="0"/>
              <a:t>Pour </a:t>
            </a:r>
            <a:r>
              <a:rPr lang="fr-FR" sz="2800" dirty="0"/>
              <a:t>tous les pays identifiés comme présentant un risque élevé, </a:t>
            </a:r>
            <a:endParaRPr lang="fr-FR" sz="2800" dirty="0" smtClean="0"/>
          </a:p>
          <a:p>
            <a:pPr marL="342900" indent="-342900" algn="just">
              <a:buFont typeface="Arial" panose="020B0604020202020204" pitchFamily="34" charset="0"/>
              <a:buChar char="•"/>
            </a:pPr>
            <a:r>
              <a:rPr lang="fr-FR" sz="2800" dirty="0" smtClean="0"/>
              <a:t>le </a:t>
            </a:r>
            <a:r>
              <a:rPr lang="fr-FR" sz="2800" dirty="0"/>
              <a:t>GAFI appelle tous les membres et exhorte toutes les juridictions à appliquer une diligence accrue et, dans les cas les plus graves, les pays sont appelés à appliquer des contre-mesures afin de protéger le système financier international des risques permanents de blanchiment de capitaux, de financement du terrorisme et de financement de la prolifération émanant du pays</a:t>
            </a:r>
            <a:r>
              <a:rPr lang="fr-FR" sz="2800" dirty="0" smtClean="0"/>
              <a:t>.</a:t>
            </a:r>
          </a:p>
        </p:txBody>
      </p:sp>
      <p:sp>
        <p:nvSpPr>
          <p:cNvPr id="2" name="Rectangle 1"/>
          <p:cNvSpPr/>
          <p:nvPr/>
        </p:nvSpPr>
        <p:spPr>
          <a:xfrm>
            <a:off x="1362068" y="1162727"/>
            <a:ext cx="7881938" cy="461665"/>
          </a:xfrm>
          <a:prstGeom prst="rect">
            <a:avLst/>
          </a:prstGeom>
        </p:spPr>
        <p:txBody>
          <a:bodyPr wrap="square">
            <a:spAutoFit/>
          </a:bodyPr>
          <a:lstStyle/>
          <a:p>
            <a:r>
              <a:rPr lang="fr-FR" sz="2400" b="1" dirty="0" smtClean="0"/>
              <a:t>Juridictions à haut risque visées par un appel à action </a:t>
            </a:r>
            <a:endParaRPr lang="fr-FR" sz="2400" dirty="0"/>
          </a:p>
        </p:txBody>
      </p:sp>
      <p:sp>
        <p:nvSpPr>
          <p:cNvPr id="8" name="AutoShape 3" descr="Asset recovery"/>
          <p:cNvSpPr txBox="1">
            <a:spLocks noChangeAspect="1" noChangeArrowheads="1"/>
          </p:cNvSpPr>
          <p:nvPr/>
        </p:nvSpPr>
        <p:spPr bwMode="auto">
          <a:xfrm>
            <a:off x="3706811" y="176443"/>
            <a:ext cx="4377645" cy="947481"/>
          </a:xfrm>
          <a:prstGeom prst="rect">
            <a:avLst/>
          </a:prstGeom>
          <a:gradFill>
            <a:gsLst>
              <a:gs pos="39000">
                <a:schemeClr val="tx1"/>
              </a:gs>
              <a:gs pos="87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4800" b="1" dirty="0" smtClean="0"/>
              <a:t>La liste noire </a:t>
            </a:r>
            <a:br>
              <a:rPr lang="fr-FR" sz="4800" b="1" dirty="0" smtClean="0"/>
            </a:br>
            <a:r>
              <a:rPr lang="fr-FR" sz="3600" dirty="0" smtClean="0"/>
              <a:t> </a:t>
            </a:r>
            <a:br>
              <a:rPr lang="fr-FR" sz="3600" dirty="0" smtClean="0"/>
            </a:br>
            <a:r>
              <a:rPr lang="fr-FR" sz="3600" dirty="0" smtClean="0">
                <a:solidFill>
                  <a:schemeClr val="tx1"/>
                </a:solidFill>
              </a:rPr>
              <a:t/>
            </a:r>
            <a:br>
              <a:rPr lang="fr-FR" sz="3600" dirty="0" smtClean="0">
                <a:solidFill>
                  <a:schemeClr val="tx1"/>
                </a:solidFill>
              </a:rPr>
            </a:br>
            <a:r>
              <a:rPr lang="fr-FR" sz="4800" b="1" dirty="0" smtClean="0">
                <a:solidFill>
                  <a:schemeClr val="tx1"/>
                </a:solidFill>
                <a:latin typeface="Graphik"/>
              </a:rPr>
              <a:t/>
            </a:r>
            <a:br>
              <a:rPr lang="fr-FR" sz="4800" b="1" dirty="0" smtClean="0">
                <a:solidFill>
                  <a:schemeClr val="tx1"/>
                </a:solidFill>
                <a:latin typeface="Graphik"/>
              </a:rPr>
            </a:br>
            <a:endParaRPr lang="fr-FR" sz="3600" b="1" dirty="0">
              <a:solidFill>
                <a:schemeClr val="tx1"/>
              </a:solidFill>
            </a:endParaRPr>
          </a:p>
        </p:txBody>
      </p:sp>
    </p:spTree>
    <p:extLst>
      <p:ext uri="{BB962C8B-B14F-4D97-AF65-F5344CB8AC3E}">
        <p14:creationId xmlns:p14="http://schemas.microsoft.com/office/powerpoint/2010/main" val="1893256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descr="Asset recovery"/>
          <p:cNvSpPr>
            <a:spLocks noGrp="1" noChangeAspect="1" noChangeArrowheads="1"/>
          </p:cNvSpPr>
          <p:nvPr>
            <p:ph type="title"/>
          </p:nvPr>
        </p:nvSpPr>
        <p:spPr bwMode="auto">
          <a:xfrm>
            <a:off x="838200" y="365125"/>
            <a:ext cx="10515600" cy="947481"/>
          </a:xfrm>
          <a:prstGeom prst="rect">
            <a:avLst/>
          </a:prstGeom>
          <a:solidFill>
            <a:schemeClr val="tx1"/>
          </a:solidFill>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p>
            <a:r>
              <a:rPr lang="fr-FR" b="1" dirty="0" smtClean="0">
                <a:solidFill>
                  <a:schemeClr val="bg1"/>
                </a:solidFill>
              </a:rPr>
              <a:t>Les pays inscrits sur la « liste noire  »</a:t>
            </a:r>
            <a:endParaRPr lang="fr-FR" b="1"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7456" y="23806"/>
            <a:ext cx="2095500" cy="2181225"/>
          </a:xfrm>
          <a:prstGeom prst="rect">
            <a:avLst/>
          </a:prstGeom>
        </p:spPr>
      </p:pic>
      <p:sp>
        <p:nvSpPr>
          <p:cNvPr id="4" name="Rectangle 3"/>
          <p:cNvSpPr/>
          <p:nvPr/>
        </p:nvSpPr>
        <p:spPr>
          <a:xfrm>
            <a:off x="919152" y="1495721"/>
            <a:ext cx="8553461" cy="830997"/>
          </a:xfrm>
          <a:prstGeom prst="rect">
            <a:avLst/>
          </a:prstGeom>
        </p:spPr>
        <p:txBody>
          <a:bodyPr wrap="square">
            <a:spAutoFit/>
          </a:bodyPr>
          <a:lstStyle/>
          <a:p>
            <a:r>
              <a:rPr lang="fr-FR" sz="2800" dirty="0" smtClean="0"/>
              <a:t>Mise </a:t>
            </a:r>
            <a:r>
              <a:rPr lang="fr-FR" sz="2800" dirty="0"/>
              <a:t>à jour du 24 octobre 2025</a:t>
            </a:r>
            <a:r>
              <a:rPr lang="fr-FR" sz="2000" dirty="0"/>
              <a:t/>
            </a:r>
            <a:br>
              <a:rPr lang="fr-FR" sz="2000" dirty="0"/>
            </a:br>
            <a:endParaRPr lang="fr-FR" sz="2000" dirty="0"/>
          </a:p>
        </p:txBody>
      </p:sp>
      <p:sp>
        <p:nvSpPr>
          <p:cNvPr id="8" name="Rectangle 7"/>
          <p:cNvSpPr/>
          <p:nvPr/>
        </p:nvSpPr>
        <p:spPr>
          <a:xfrm>
            <a:off x="919158" y="2967335"/>
            <a:ext cx="8224841" cy="1938992"/>
          </a:xfrm>
          <a:prstGeom prst="rect">
            <a:avLst/>
          </a:prstGeom>
        </p:spPr>
        <p:txBody>
          <a:bodyPr wrap="square">
            <a:spAutoFit/>
          </a:bodyPr>
          <a:lstStyle/>
          <a:p>
            <a:pPr marL="457200" indent="-457200">
              <a:buFont typeface="Arial" panose="020B0604020202020204" pitchFamily="34" charset="0"/>
              <a:buChar char="•"/>
            </a:pPr>
            <a:r>
              <a:rPr lang="fr-FR" sz="4000" dirty="0" smtClean="0"/>
              <a:t>Corée</a:t>
            </a:r>
            <a:r>
              <a:rPr lang="en-US" sz="4000" dirty="0" smtClean="0"/>
              <a:t> du </a:t>
            </a:r>
            <a:r>
              <a:rPr lang="fr-FR" sz="4000" dirty="0" smtClean="0"/>
              <a:t>nord</a:t>
            </a:r>
          </a:p>
          <a:p>
            <a:pPr marL="457200" indent="-457200">
              <a:buFont typeface="Arial" panose="020B0604020202020204" pitchFamily="34" charset="0"/>
              <a:buChar char="•"/>
            </a:pPr>
            <a:r>
              <a:rPr lang="en-US" sz="4000" dirty="0" smtClean="0"/>
              <a:t>Iran</a:t>
            </a:r>
          </a:p>
          <a:p>
            <a:pPr marL="457200" indent="-457200">
              <a:buFont typeface="Arial" panose="020B0604020202020204" pitchFamily="34" charset="0"/>
              <a:buChar char="•"/>
            </a:pPr>
            <a:r>
              <a:rPr lang="en-US" sz="4000" dirty="0" smtClean="0"/>
              <a:t>Myanmar </a:t>
            </a:r>
            <a:r>
              <a:rPr lang="fr-FR" sz="2400" dirty="0" smtClean="0"/>
              <a:t> </a:t>
            </a:r>
            <a:r>
              <a:rPr lang="fr-FR" sz="4000" dirty="0"/>
              <a:t>(Birmanie)</a:t>
            </a:r>
            <a:endParaRPr lang="en-US" sz="6000" dirty="0"/>
          </a:p>
        </p:txBody>
      </p:sp>
    </p:spTree>
    <p:extLst>
      <p:ext uri="{BB962C8B-B14F-4D97-AF65-F5344CB8AC3E}">
        <p14:creationId xmlns:p14="http://schemas.microsoft.com/office/powerpoint/2010/main" val="2701282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46" y="15528"/>
            <a:ext cx="2143125" cy="2143125"/>
          </a:xfrm>
          <a:prstGeom prst="rect">
            <a:avLst/>
          </a:prstGeom>
        </p:spPr>
      </p:pic>
      <p:sp>
        <p:nvSpPr>
          <p:cNvPr id="2" name="Titre 1"/>
          <p:cNvSpPr>
            <a:spLocks noGrp="1"/>
          </p:cNvSpPr>
          <p:nvPr>
            <p:ph type="title"/>
          </p:nvPr>
        </p:nvSpPr>
        <p:spPr>
          <a:xfrm>
            <a:off x="475344" y="365125"/>
            <a:ext cx="5649686" cy="13255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threePt" dir="t">
              <a:rot lat="0" lon="0" rev="1200000"/>
            </a:lightRig>
          </a:scene3d>
          <a:sp3d>
            <a:bevelT h="25400"/>
          </a:sp3d>
        </p:spPr>
        <p:txBody>
          <a:bodyPr/>
          <a:lstStyle/>
          <a:p>
            <a:r>
              <a:rPr lang="fr-FR" b="1" dirty="0" smtClean="0"/>
              <a:t> l’Algérie vue par le GAFI</a:t>
            </a:r>
            <a:endParaRPr lang="fr-FR" dirty="0"/>
          </a:p>
        </p:txBody>
      </p:sp>
      <p:sp>
        <p:nvSpPr>
          <p:cNvPr id="7" name="Rectangle 6"/>
          <p:cNvSpPr/>
          <p:nvPr/>
        </p:nvSpPr>
        <p:spPr>
          <a:xfrm>
            <a:off x="6976993" y="611412"/>
            <a:ext cx="788999" cy="461665"/>
          </a:xfrm>
          <a:prstGeom prst="rect">
            <a:avLst/>
          </a:prstGeom>
        </p:spPr>
        <p:txBody>
          <a:bodyPr wrap="none">
            <a:spAutoFit/>
          </a:bodyPr>
          <a:lstStyle/>
          <a:p>
            <a:r>
              <a:rPr lang="fr-FR" sz="2400" b="1" dirty="0"/>
              <a:t>GAFI</a:t>
            </a:r>
            <a:endParaRPr lang="fr-FR" sz="2400" dirty="0"/>
          </a:p>
        </p:txBody>
      </p:sp>
      <p:sp>
        <p:nvSpPr>
          <p:cNvPr id="13" name="Rectangle 5"/>
          <p:cNvSpPr>
            <a:spLocks noChangeArrowheads="1"/>
          </p:cNvSpPr>
          <p:nvPr/>
        </p:nvSpPr>
        <p:spPr bwMode="auto">
          <a:xfrm>
            <a:off x="412956" y="1959401"/>
            <a:ext cx="11120283" cy="43550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smtClean="0">
                <a:ln>
                  <a:noFill/>
                </a:ln>
                <a:effectLst/>
                <a:latin typeface="inherit"/>
              </a:rPr>
              <a:t>Une équipe composée de membres du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smtClean="0">
                <a:ln>
                  <a:noFill/>
                </a:ln>
                <a:effectLst/>
                <a:latin typeface="inherit"/>
              </a:rPr>
              <a:t>Secrétariat du GAFI MENA ainsi que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smtClean="0">
                <a:ln>
                  <a:noFill/>
                </a:ln>
                <a:effectLst/>
                <a:latin typeface="inherit"/>
              </a:rPr>
              <a:t>d'experts juridiques, et financiers de certains pays membres </a:t>
            </a:r>
          </a:p>
          <a:p>
            <a:pPr marL="0" marR="0" lvl="0" indent="0" algn="just" defTabSz="914400" rtl="0" eaLnBrk="0" fontAlgn="base" latinLnBrk="0" hangingPunct="0">
              <a:lnSpc>
                <a:spcPct val="100000"/>
              </a:lnSpc>
              <a:spcBef>
                <a:spcPct val="0"/>
              </a:spcBef>
              <a:spcAft>
                <a:spcPct val="0"/>
              </a:spcAft>
              <a:buClrTx/>
              <a:buSzTx/>
              <a:buFontTx/>
              <a:buNone/>
              <a:tabLst>
                <a:tab pos="2147888" algn="l"/>
              </a:tabLst>
            </a:pPr>
            <a:r>
              <a:rPr kumimoji="0" lang="fr-FR" altLang="fr-FR" sz="3200" b="0" i="0" u="none" strike="noStrike" cap="none" normalizeH="0" baseline="0" dirty="0" smtClean="0">
                <a:ln>
                  <a:noFill/>
                </a:ln>
                <a:effectLst/>
                <a:latin typeface="inherit"/>
              </a:rPr>
              <a:t>du GAFI MENA a effectué une visite en Algérie du 6 au 17 décembre 2009 afin d'évaluer sa législation en matière de (LBC/FT).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smtClean="0">
                <a:ln>
                  <a:noFill/>
                </a:ln>
                <a:effectLst/>
                <a:latin typeface="inherit"/>
              </a:rPr>
              <a:t>Le rapport d'évaluation est adopté lors de la 12e session plénière du GAFI MENA (octobre/novembre 2010).</a:t>
            </a:r>
            <a:endParaRPr kumimoji="0" lang="fr-FR" altLang="fr-FR" sz="28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t/>
            </a:r>
            <a:b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1" name="Image 10"/>
          <p:cNvPicPr/>
          <p:nvPr/>
        </p:nvPicPr>
        <p:blipFill>
          <a:blip r:embed="rId3"/>
          <a:stretch>
            <a:fillRect/>
          </a:stretch>
        </p:blipFill>
        <p:spPr>
          <a:xfrm>
            <a:off x="7929563" y="774"/>
            <a:ext cx="4246887" cy="2897834"/>
          </a:xfrm>
          <a:prstGeom prst="rect">
            <a:avLst/>
          </a:prstGeom>
        </p:spPr>
      </p:pic>
    </p:spTree>
    <p:extLst>
      <p:ext uri="{BB962C8B-B14F-4D97-AF65-F5344CB8AC3E}">
        <p14:creationId xmlns:p14="http://schemas.microsoft.com/office/powerpoint/2010/main" val="560105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46" y="-514"/>
            <a:ext cx="2143125" cy="2143125"/>
          </a:xfrm>
          <a:prstGeom prst="rect">
            <a:avLst/>
          </a:prstGeom>
        </p:spPr>
      </p:pic>
      <p:sp>
        <p:nvSpPr>
          <p:cNvPr id="7" name="Rectangle 6"/>
          <p:cNvSpPr/>
          <p:nvPr/>
        </p:nvSpPr>
        <p:spPr>
          <a:xfrm>
            <a:off x="6976993" y="515160"/>
            <a:ext cx="788999" cy="461665"/>
          </a:xfrm>
          <a:prstGeom prst="rect">
            <a:avLst/>
          </a:prstGeom>
        </p:spPr>
        <p:txBody>
          <a:bodyPr wrap="none">
            <a:spAutoFit/>
          </a:bodyPr>
          <a:lstStyle/>
          <a:p>
            <a:r>
              <a:rPr lang="fr-FR" sz="2400" b="1" dirty="0"/>
              <a:t>GAFI</a:t>
            </a:r>
            <a:endParaRPr lang="fr-FR" sz="2400" dirty="0"/>
          </a:p>
        </p:txBody>
      </p:sp>
      <p:sp>
        <p:nvSpPr>
          <p:cNvPr id="13" name="Rectangle 5"/>
          <p:cNvSpPr>
            <a:spLocks noChangeArrowheads="1"/>
          </p:cNvSpPr>
          <p:nvPr/>
        </p:nvSpPr>
        <p:spPr bwMode="auto">
          <a:xfrm>
            <a:off x="412956" y="5694485"/>
            <a:ext cx="11120283"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557212" y="3704038"/>
            <a:ext cx="1083853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1" name="Image 10"/>
          <p:cNvPicPr/>
          <p:nvPr/>
        </p:nvPicPr>
        <p:blipFill>
          <a:blip r:embed="rId3"/>
          <a:stretch>
            <a:fillRect/>
          </a:stretch>
        </p:blipFill>
        <p:spPr>
          <a:xfrm>
            <a:off x="7929563" y="16816"/>
            <a:ext cx="4246887" cy="2897834"/>
          </a:xfrm>
          <a:prstGeom prst="rect">
            <a:avLst/>
          </a:prstGeom>
        </p:spPr>
      </p:pic>
      <p:sp>
        <p:nvSpPr>
          <p:cNvPr id="5" name="Rectangle 4"/>
          <p:cNvSpPr/>
          <p:nvPr/>
        </p:nvSpPr>
        <p:spPr>
          <a:xfrm>
            <a:off x="476249" y="1656090"/>
            <a:ext cx="10353675" cy="4031873"/>
          </a:xfrm>
          <a:prstGeom prst="rect">
            <a:avLst/>
          </a:prstGeom>
        </p:spPr>
        <p:txBody>
          <a:bodyPr wrap="square">
            <a:spAutoFit/>
          </a:bodyPr>
          <a:lstStyle/>
          <a:p>
            <a:r>
              <a:rPr lang="fr-FR" sz="3200" dirty="0" smtClean="0"/>
              <a:t>Cette évaluation a conclu que l’Algérie était :</a:t>
            </a:r>
          </a:p>
          <a:p>
            <a:r>
              <a:rPr lang="fr-FR" sz="3200" dirty="0" smtClean="0"/>
              <a:t> </a:t>
            </a:r>
          </a:p>
          <a:p>
            <a:pPr marL="457200" indent="-457200">
              <a:buFont typeface="Courier New" panose="02070309020205020404" pitchFamily="49" charset="0"/>
              <a:buChar char="o"/>
            </a:pPr>
            <a:r>
              <a:rPr lang="fr-FR" sz="3200" dirty="0" smtClean="0"/>
              <a:t>Conforme à trois (3) recommandations, </a:t>
            </a:r>
          </a:p>
          <a:p>
            <a:pPr marL="457200" indent="-457200">
              <a:buFont typeface="Courier New" panose="02070309020205020404" pitchFamily="49" charset="0"/>
              <a:buChar char="o"/>
            </a:pPr>
            <a:r>
              <a:rPr lang="fr-FR" sz="3200" dirty="0" smtClean="0"/>
              <a:t>Largement conforme à huit (8), </a:t>
            </a:r>
          </a:p>
          <a:p>
            <a:pPr marL="457200" indent="-457200">
              <a:buFont typeface="Courier New" panose="02070309020205020404" pitchFamily="49" charset="0"/>
              <a:buChar char="o"/>
            </a:pPr>
            <a:r>
              <a:rPr lang="fr-FR" sz="3200" dirty="0" smtClean="0"/>
              <a:t>Partiellement conforme à onze (11) </a:t>
            </a:r>
          </a:p>
          <a:p>
            <a:pPr marL="457200" indent="-457200">
              <a:buFont typeface="Courier New" panose="02070309020205020404" pitchFamily="49" charset="0"/>
              <a:buChar char="o"/>
            </a:pPr>
            <a:r>
              <a:rPr lang="fr-FR" sz="3200" dirty="0" smtClean="0"/>
              <a:t>Non conforme à seize (16). </a:t>
            </a:r>
          </a:p>
          <a:p>
            <a:pPr marL="457200" indent="-457200">
              <a:buFont typeface="Courier New" panose="02070309020205020404" pitchFamily="49" charset="0"/>
              <a:buChar char="o"/>
            </a:pPr>
            <a:r>
              <a:rPr lang="fr-FR" sz="3200" dirty="0" smtClean="0"/>
              <a:t>Deux (2) recommandations jugées non applicables à l’Algérie.</a:t>
            </a:r>
            <a:endParaRPr lang="fr-FR" sz="3200" dirty="0"/>
          </a:p>
        </p:txBody>
      </p:sp>
      <p:sp>
        <p:nvSpPr>
          <p:cNvPr id="10" name="Titre 1"/>
          <p:cNvSpPr>
            <a:spLocks noGrp="1"/>
          </p:cNvSpPr>
          <p:nvPr>
            <p:ph type="title"/>
          </p:nvPr>
        </p:nvSpPr>
        <p:spPr>
          <a:xfrm>
            <a:off x="504380" y="292555"/>
            <a:ext cx="5649686" cy="13255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threePt" dir="t">
              <a:rot lat="0" lon="0" rev="1200000"/>
            </a:lightRig>
          </a:scene3d>
          <a:sp3d>
            <a:bevelT h="25400"/>
          </a:sp3d>
        </p:spPr>
        <p:txBody>
          <a:bodyPr/>
          <a:lstStyle/>
          <a:p>
            <a:r>
              <a:rPr lang="fr-FR" b="1" dirty="0" smtClean="0"/>
              <a:t> l’Algérie vue par le GAFI</a:t>
            </a:r>
            <a:endParaRPr lang="fr-FR" dirty="0"/>
          </a:p>
        </p:txBody>
      </p:sp>
    </p:spTree>
    <p:extLst>
      <p:ext uri="{BB962C8B-B14F-4D97-AF65-F5344CB8AC3E}">
        <p14:creationId xmlns:p14="http://schemas.microsoft.com/office/powerpoint/2010/main" val="1171430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1547" y="100009"/>
            <a:ext cx="4548188" cy="1120775"/>
          </a:xfrm>
        </p:spPr>
        <p:txBody>
          <a:bodyPr/>
          <a:lstStyle/>
          <a:p>
            <a:r>
              <a:rPr lang="fr-FR" b="1" dirty="0" smtClean="0"/>
              <a:t>24 octobre 2014</a:t>
            </a:r>
            <a:endParaRPr lang="fr-FR" b="1" dirty="0"/>
          </a:p>
        </p:txBody>
      </p:sp>
      <p:sp>
        <p:nvSpPr>
          <p:cNvPr id="3" name="Espace réservé du contenu 2"/>
          <p:cNvSpPr>
            <a:spLocks noGrp="1"/>
          </p:cNvSpPr>
          <p:nvPr>
            <p:ph idx="1"/>
          </p:nvPr>
        </p:nvSpPr>
        <p:spPr>
          <a:xfrm>
            <a:off x="728663" y="1397020"/>
            <a:ext cx="10758487" cy="4932339"/>
          </a:xfrm>
        </p:spPr>
        <p:txBody>
          <a:bodyPr>
            <a:normAutofit/>
          </a:bodyPr>
          <a:lstStyle/>
          <a:p>
            <a:pPr marL="0" indent="0">
              <a:lnSpc>
                <a:spcPct val="110000"/>
              </a:lnSpc>
              <a:spcBef>
                <a:spcPts val="0"/>
              </a:spcBef>
              <a:buNone/>
            </a:pPr>
            <a:r>
              <a:rPr lang="fr-FR" sz="2400" b="1" dirty="0" smtClean="0"/>
              <a:t>Le GAFI a mis à jour sa déclaration publique </a:t>
            </a:r>
          </a:p>
          <a:p>
            <a:pPr marL="0" indent="0">
              <a:lnSpc>
                <a:spcPct val="110000"/>
              </a:lnSpc>
              <a:spcBef>
                <a:spcPts val="0"/>
              </a:spcBef>
              <a:buNone/>
            </a:pPr>
            <a:r>
              <a:rPr lang="fr-FR" sz="2400" b="1" dirty="0" smtClean="0"/>
              <a:t>identifiant les juridictions présentant des </a:t>
            </a:r>
          </a:p>
          <a:p>
            <a:pPr marL="0" indent="0">
              <a:lnSpc>
                <a:spcPct val="110000"/>
              </a:lnSpc>
              <a:spcBef>
                <a:spcPts val="0"/>
              </a:spcBef>
              <a:buNone/>
            </a:pPr>
            <a:r>
              <a:rPr lang="fr-FR" sz="2400" b="1" dirty="0" smtClean="0"/>
              <a:t>carences stratégiques en matière </a:t>
            </a:r>
            <a:r>
              <a:rPr lang="fr-FR" sz="2400" b="1" dirty="0" smtClean="0">
                <a:latin typeface="Graphik"/>
              </a:rPr>
              <a:t>LBC/FT</a:t>
            </a:r>
            <a:r>
              <a:rPr lang="fr-FR" sz="2400" b="1" dirty="0" smtClean="0"/>
              <a:t> </a:t>
            </a:r>
          </a:p>
          <a:p>
            <a:pPr marL="0" indent="0">
              <a:lnSpc>
                <a:spcPct val="110000"/>
              </a:lnSpc>
              <a:spcBef>
                <a:spcPts val="0"/>
              </a:spcBef>
              <a:buNone/>
            </a:pPr>
            <a:r>
              <a:rPr lang="fr-FR" sz="3000" dirty="0" smtClean="0"/>
              <a:t> </a:t>
            </a:r>
          </a:p>
          <a:p>
            <a:r>
              <a:rPr lang="fr-FR" sz="3000" dirty="0" smtClean="0"/>
              <a:t>Le </a:t>
            </a:r>
            <a:r>
              <a:rPr lang="fr-FR" sz="3000" dirty="0"/>
              <a:t>GAFI appelle les pays à appliquer des contre-mesures à l'Iran et à la République populaire démocratique de Corée. </a:t>
            </a:r>
            <a:endParaRPr lang="fr-FR" sz="3000" dirty="0" smtClean="0"/>
          </a:p>
          <a:p>
            <a:r>
              <a:rPr lang="fr-FR" sz="3000" b="1" dirty="0" smtClean="0"/>
              <a:t>Il </a:t>
            </a:r>
            <a:r>
              <a:rPr lang="fr-FR" sz="3000" b="1" dirty="0"/>
              <a:t>invite également ses membres à prendre en compte les risques émanant d'Algérie, d'Équateur, d'Indonésie et du Myanmar.</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7" y="14280"/>
            <a:ext cx="3581400" cy="2914657"/>
          </a:xfrm>
          <a:prstGeom prst="rect">
            <a:avLst/>
          </a:prstGeom>
        </p:spPr>
      </p:pic>
      <p:pic>
        <p:nvPicPr>
          <p:cNvPr id="6" name="Image 5"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8434405" y="-190531"/>
            <a:ext cx="2109772" cy="3348045"/>
          </a:xfrm>
          <a:prstGeom prst="rect">
            <a:avLst/>
          </a:prstGeom>
          <a:noFill/>
          <a:ln>
            <a:noFill/>
          </a:ln>
        </p:spPr>
      </p:pic>
    </p:spTree>
    <p:extLst>
      <p:ext uri="{BB962C8B-B14F-4D97-AF65-F5344CB8AC3E}">
        <p14:creationId xmlns:p14="http://schemas.microsoft.com/office/powerpoint/2010/main" val="2470606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7464" y="100009"/>
            <a:ext cx="6672272" cy="1120775"/>
          </a:xfrm>
        </p:spPr>
        <p:txBody>
          <a:bodyPr>
            <a:normAutofit/>
          </a:bodyPr>
          <a:lstStyle/>
          <a:p>
            <a:r>
              <a:rPr lang="fr-FR" b="1" dirty="0" smtClean="0"/>
              <a:t>27 février &amp; 26 juin 2015</a:t>
            </a:r>
            <a:endParaRPr lang="fr-FR" b="1" dirty="0"/>
          </a:p>
        </p:txBody>
      </p:sp>
      <p:sp>
        <p:nvSpPr>
          <p:cNvPr id="3" name="Espace réservé du contenu 2"/>
          <p:cNvSpPr>
            <a:spLocks noGrp="1"/>
          </p:cNvSpPr>
          <p:nvPr>
            <p:ph idx="1"/>
          </p:nvPr>
        </p:nvSpPr>
        <p:spPr>
          <a:xfrm>
            <a:off x="728663" y="1220784"/>
            <a:ext cx="10758487" cy="5108575"/>
          </a:xfrm>
        </p:spPr>
        <p:txBody>
          <a:bodyPr>
            <a:normAutofit/>
          </a:bodyPr>
          <a:lstStyle/>
          <a:p>
            <a:pPr marL="0" indent="0">
              <a:lnSpc>
                <a:spcPct val="110000"/>
              </a:lnSpc>
              <a:spcBef>
                <a:spcPts val="0"/>
              </a:spcBef>
              <a:buNone/>
            </a:pPr>
            <a:r>
              <a:rPr lang="fr-FR" sz="2400" b="1" dirty="0"/>
              <a:t>Le GAFI a mis à jour sa déclaration publique </a:t>
            </a:r>
          </a:p>
          <a:p>
            <a:pPr marL="0" indent="0">
              <a:lnSpc>
                <a:spcPct val="110000"/>
              </a:lnSpc>
              <a:spcBef>
                <a:spcPts val="0"/>
              </a:spcBef>
              <a:buNone/>
            </a:pPr>
            <a:r>
              <a:rPr lang="fr-FR" sz="2400" b="1" dirty="0"/>
              <a:t>identifiant les juridictions présentant des </a:t>
            </a:r>
          </a:p>
          <a:p>
            <a:pPr marL="0" indent="0">
              <a:lnSpc>
                <a:spcPct val="110000"/>
              </a:lnSpc>
              <a:spcBef>
                <a:spcPts val="0"/>
              </a:spcBef>
              <a:buNone/>
            </a:pPr>
            <a:r>
              <a:rPr lang="fr-FR" sz="2400" b="1" dirty="0"/>
              <a:t>carences stratégiques en matière </a:t>
            </a:r>
            <a:r>
              <a:rPr lang="fr-FR" sz="2400" b="1" dirty="0">
                <a:latin typeface="Graphik"/>
              </a:rPr>
              <a:t>LBC/FT</a:t>
            </a:r>
            <a:r>
              <a:rPr lang="fr-FR" sz="2400" b="1" dirty="0"/>
              <a:t> </a:t>
            </a:r>
          </a:p>
          <a:p>
            <a:pPr marL="0" indent="0">
              <a:buNone/>
            </a:pPr>
            <a:endParaRPr lang="fr-FR" dirty="0" smtClean="0"/>
          </a:p>
          <a:p>
            <a:pPr marL="0" indent="0">
              <a:buNone/>
            </a:pPr>
            <a:r>
              <a:rPr lang="fr-FR" dirty="0" smtClean="0"/>
              <a:t>Le </a:t>
            </a:r>
            <a:r>
              <a:rPr lang="fr-FR" dirty="0"/>
              <a:t>GAFI appelle les pays à appliquer des contre-mesures à l'Iran et à la République populaire démocratique de Corée. </a:t>
            </a:r>
            <a:endParaRPr lang="fr-FR" dirty="0" smtClean="0"/>
          </a:p>
          <a:p>
            <a:pPr marL="0" indent="0" algn="just">
              <a:buNone/>
            </a:pPr>
            <a:r>
              <a:rPr lang="fr-FR" b="1" dirty="0" smtClean="0"/>
              <a:t>Il </a:t>
            </a:r>
            <a:r>
              <a:rPr lang="fr-FR" b="1" dirty="0"/>
              <a:t>invite également ses membres à prendre en compte les risques émanant d'Algérie, d'Équateur et du Myanmar.</a:t>
            </a:r>
          </a:p>
          <a:p>
            <a:pPr marL="0" indent="0">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7" y="14280"/>
            <a:ext cx="3581400" cy="2914657"/>
          </a:xfrm>
          <a:prstGeom prst="rect">
            <a:avLst/>
          </a:prstGeom>
        </p:spPr>
      </p:pic>
      <p:pic>
        <p:nvPicPr>
          <p:cNvPr id="6" name="Image 5"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8434405" y="-190531"/>
            <a:ext cx="2109772" cy="3348045"/>
          </a:xfrm>
          <a:prstGeom prst="rect">
            <a:avLst/>
          </a:prstGeom>
          <a:noFill/>
          <a:ln>
            <a:noFill/>
          </a:ln>
        </p:spPr>
      </p:pic>
    </p:spTree>
    <p:extLst>
      <p:ext uri="{BB962C8B-B14F-4D97-AF65-F5344CB8AC3E}">
        <p14:creationId xmlns:p14="http://schemas.microsoft.com/office/powerpoint/2010/main" val="2054778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212" y="1565730"/>
            <a:ext cx="11619238" cy="4647426"/>
          </a:xfrm>
          <a:prstGeom prst="rect">
            <a:avLst/>
          </a:prstGeom>
        </p:spPr>
        <p:txBody>
          <a:bodyPr wrap="square">
            <a:spAutoFit/>
          </a:bodyPr>
          <a:lstStyle/>
          <a:p>
            <a:r>
              <a:rPr lang="fr-FR" sz="2400" dirty="0" smtClean="0"/>
              <a:t> </a:t>
            </a:r>
          </a:p>
          <a:p>
            <a:r>
              <a:rPr lang="fr-FR" sz="2400" dirty="0" smtClean="0"/>
              <a:t>Le financement du terrorisme est resté la priorité absolue du GAFI lors de sa troisième réunion plénière sous la présidence coréenne.</a:t>
            </a:r>
          </a:p>
          <a:p>
            <a:endParaRPr lang="fr-FR" sz="3200" dirty="0" smtClean="0"/>
          </a:p>
          <a:p>
            <a:pPr algn="just"/>
            <a:r>
              <a:rPr lang="fr-FR" sz="3200" b="1" dirty="0" smtClean="0"/>
              <a:t>Le GAFI a reconnu que l'Algérie, l'Angola et le Panama ont réalisé des progrès significatifs dans l'amélioration de leurs dispositifs de lutte contre le blanchiment de capitaux et le financement du terrorisme et ne seront donc plus soumis à son processus de surveillance.</a:t>
            </a:r>
          </a:p>
          <a:p>
            <a:endParaRPr lang="fr-FR" sz="3200" dirty="0" smtClean="0"/>
          </a:p>
        </p:txBody>
      </p:sp>
      <p:sp>
        <p:nvSpPr>
          <p:cNvPr id="8" name="Titre 1"/>
          <p:cNvSpPr>
            <a:spLocks noGrp="1"/>
          </p:cNvSpPr>
          <p:nvPr>
            <p:ph type="title"/>
          </p:nvPr>
        </p:nvSpPr>
        <p:spPr>
          <a:xfrm>
            <a:off x="624119" y="350611"/>
            <a:ext cx="5834742" cy="13255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threePt" dir="t">
              <a:rot lat="0" lon="0" rev="1200000"/>
            </a:lightRig>
          </a:scene3d>
          <a:sp3d>
            <a:bevelT h="25400"/>
          </a:sp3d>
        </p:spPr>
        <p:txBody>
          <a:bodyPr/>
          <a:lstStyle/>
          <a:p>
            <a:r>
              <a:rPr lang="fr-FR" b="1" dirty="0" smtClean="0"/>
              <a:t> l’Algérie vue par le GAFI</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281" y="8619"/>
            <a:ext cx="2466975" cy="1847850"/>
          </a:xfrm>
          <a:prstGeom prst="rect">
            <a:avLst/>
          </a:prstGeom>
        </p:spPr>
      </p:pic>
      <p:sp>
        <p:nvSpPr>
          <p:cNvPr id="9" name="Titre 1"/>
          <p:cNvSpPr txBox="1">
            <a:spLocks/>
          </p:cNvSpPr>
          <p:nvPr/>
        </p:nvSpPr>
        <p:spPr>
          <a:xfrm>
            <a:off x="6452285" y="477378"/>
            <a:ext cx="3591597" cy="1120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19 février 2016</a:t>
            </a:r>
            <a:endParaRPr lang="fr-FR" b="1" dirty="0"/>
          </a:p>
        </p:txBody>
      </p:sp>
    </p:spTree>
    <p:extLst>
      <p:ext uri="{BB962C8B-B14F-4D97-AF65-F5344CB8AC3E}">
        <p14:creationId xmlns:p14="http://schemas.microsoft.com/office/powerpoint/2010/main" val="190724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81504"/>
          </a:xfrm>
          <a:effectLst>
            <a:innerShdw blurRad="63500" dist="50800" dir="13500000">
              <a:prstClr val="black">
                <a:alpha val="50000"/>
              </a:prstClr>
            </a:innerShdw>
          </a:effectLst>
        </p:spPr>
        <p:txBody>
          <a:bodyPr>
            <a:normAutofit fontScale="90000"/>
          </a:bodyPr>
          <a:lstStyle/>
          <a:p>
            <a:pPr algn="ctr"/>
            <a:r>
              <a:rPr lang="fr-FR" sz="5400" b="1" dirty="0" smtClean="0"/>
              <a:t>Plan de la communication</a:t>
            </a:r>
            <a:endParaRPr lang="fr-FR" sz="5400" b="1" dirty="0"/>
          </a:p>
        </p:txBody>
      </p:sp>
      <p:sp>
        <p:nvSpPr>
          <p:cNvPr id="3" name="Espace réservé du contenu 2"/>
          <p:cNvSpPr>
            <a:spLocks noGrp="1"/>
          </p:cNvSpPr>
          <p:nvPr>
            <p:ph idx="1"/>
          </p:nvPr>
        </p:nvSpPr>
        <p:spPr>
          <a:xfrm>
            <a:off x="838199" y="1436914"/>
            <a:ext cx="10773229" cy="4740049"/>
          </a:xfrm>
          <a:ln>
            <a:solidFill>
              <a:schemeClr val="accent1"/>
            </a:solidFill>
          </a:ln>
        </p:spPr>
        <p:txBody>
          <a:bodyPr>
            <a:normAutofit lnSpcReduction="10000"/>
          </a:bodyPr>
          <a:lstStyle/>
          <a:p>
            <a:r>
              <a:rPr lang="fr-FR" sz="3600" b="1" dirty="0" smtClean="0"/>
              <a:t>Introduction  </a:t>
            </a:r>
          </a:p>
          <a:p>
            <a:r>
              <a:rPr lang="fr-FR" sz="3600" b="1" dirty="0" smtClean="0"/>
              <a:t>La gouvernance /OCDE</a:t>
            </a:r>
          </a:p>
          <a:p>
            <a:r>
              <a:rPr lang="fr-FR" sz="3600" b="1" dirty="0" smtClean="0"/>
              <a:t>Présentation du GAFI</a:t>
            </a:r>
          </a:p>
          <a:p>
            <a:r>
              <a:rPr lang="fr-FR" sz="3600" b="1" dirty="0"/>
              <a:t>Recommandations du </a:t>
            </a:r>
            <a:r>
              <a:rPr lang="fr-FR" sz="3600" b="1" dirty="0" smtClean="0"/>
              <a:t>GAFI</a:t>
            </a:r>
          </a:p>
          <a:p>
            <a:r>
              <a:rPr lang="fr-FR" sz="3600" b="1" dirty="0"/>
              <a:t>La liste </a:t>
            </a:r>
            <a:r>
              <a:rPr lang="fr-FR" sz="3600" b="1" dirty="0" smtClean="0"/>
              <a:t>grise et la liste noire</a:t>
            </a:r>
          </a:p>
          <a:p>
            <a:r>
              <a:rPr lang="fr-FR" sz="3600" b="1" dirty="0" smtClean="0"/>
              <a:t>l’Algérie vue par le GAFI</a:t>
            </a:r>
          </a:p>
          <a:p>
            <a:r>
              <a:rPr lang="fr-FR" sz="3600" b="1" dirty="0"/>
              <a:t>Les principales </a:t>
            </a:r>
            <a:r>
              <a:rPr lang="fr-FR" sz="3600" b="1" dirty="0" smtClean="0"/>
              <a:t>non-conformités </a:t>
            </a:r>
            <a:r>
              <a:rPr lang="fr-FR" sz="3600" b="1" dirty="0"/>
              <a:t>recensées par le </a:t>
            </a:r>
            <a:r>
              <a:rPr lang="fr-FR" sz="3600" b="1" dirty="0" smtClean="0"/>
              <a:t>GAFI</a:t>
            </a:r>
          </a:p>
          <a:p>
            <a:r>
              <a:rPr lang="fr-FR" sz="3600" b="1" dirty="0" smtClean="0"/>
              <a:t>Conclusion</a:t>
            </a:r>
            <a:r>
              <a:rPr lang="fr-FR" sz="3600" b="1" dirty="0"/>
              <a:t> </a:t>
            </a:r>
            <a:endParaRPr lang="fr-FR" sz="3600" b="1" dirty="0" smtClean="0"/>
          </a:p>
          <a:p>
            <a:endParaRPr lang="fr-FR" dirty="0"/>
          </a:p>
        </p:txBody>
      </p:sp>
    </p:spTree>
    <p:extLst>
      <p:ext uri="{BB962C8B-B14F-4D97-AF65-F5344CB8AC3E}">
        <p14:creationId xmlns:p14="http://schemas.microsoft.com/office/powerpoint/2010/main" val="1041349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546" y="18580"/>
            <a:ext cx="2143125" cy="2143125"/>
          </a:xfrm>
          <a:prstGeom prst="rect">
            <a:avLst/>
          </a:prstGeom>
        </p:spPr>
      </p:pic>
      <p:sp>
        <p:nvSpPr>
          <p:cNvPr id="7" name="Rectangle 6"/>
          <p:cNvSpPr/>
          <p:nvPr/>
        </p:nvSpPr>
        <p:spPr>
          <a:xfrm>
            <a:off x="6976993" y="386824"/>
            <a:ext cx="788999" cy="461665"/>
          </a:xfrm>
          <a:prstGeom prst="rect">
            <a:avLst/>
          </a:prstGeom>
        </p:spPr>
        <p:txBody>
          <a:bodyPr wrap="none">
            <a:spAutoFit/>
          </a:bodyPr>
          <a:lstStyle/>
          <a:p>
            <a:r>
              <a:rPr lang="fr-FR" sz="2400" b="1" dirty="0"/>
              <a:t>GAFI</a:t>
            </a:r>
            <a:endParaRPr lang="fr-FR" sz="2400" dirty="0"/>
          </a:p>
        </p:txBody>
      </p:sp>
      <p:sp>
        <p:nvSpPr>
          <p:cNvPr id="13" name="Rectangle 5"/>
          <p:cNvSpPr>
            <a:spLocks noChangeArrowheads="1"/>
          </p:cNvSpPr>
          <p:nvPr/>
        </p:nvSpPr>
        <p:spPr bwMode="auto">
          <a:xfrm>
            <a:off x="412956" y="2698064"/>
            <a:ext cx="11120283" cy="287771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smtClean="0">
                <a:ln>
                  <a:noFill/>
                </a:ln>
                <a:effectLst/>
                <a:latin typeface="inherit"/>
              </a:rPr>
              <a:t>Une autre équipe composée de membres</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3200" dirty="0" smtClean="0">
                <a:latin typeface="inherit"/>
              </a:rPr>
              <a:t>cités ci-après </a:t>
            </a:r>
            <a:r>
              <a:rPr kumimoji="0" lang="fr-FR" altLang="fr-FR" sz="3200" b="0" i="0" u="none" strike="noStrike" cap="none" normalizeH="0" baseline="0" dirty="0" smtClean="0">
                <a:ln>
                  <a:noFill/>
                </a:ln>
                <a:effectLst/>
                <a:latin typeface="inherit"/>
              </a:rPr>
              <a:t>a effectué une visite en Algérie du 24 juillet au 10 aout 2022 afin d'évaluer sa législation en matière de (LBC/FT).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smtClean="0">
                <a:ln>
                  <a:noFill/>
                </a:ln>
                <a:effectLst/>
                <a:latin typeface="inherit"/>
              </a:rPr>
              <a:t>Le rapport d'évaluation a</a:t>
            </a:r>
            <a:r>
              <a:rPr kumimoji="0" lang="fr-FR" altLang="fr-FR" sz="3200" b="0" i="0" u="none" strike="noStrike" cap="none" normalizeH="0" dirty="0" smtClean="0">
                <a:ln>
                  <a:noFill/>
                </a:ln>
                <a:effectLst/>
                <a:latin typeface="inherit"/>
              </a:rPr>
              <a:t> été </a:t>
            </a:r>
            <a:r>
              <a:rPr kumimoji="0" lang="fr-FR" altLang="fr-FR" sz="3200" b="0" i="0" u="none" strike="noStrike" cap="none" normalizeH="0" baseline="0" dirty="0" smtClean="0">
                <a:ln>
                  <a:noFill/>
                </a:ln>
                <a:effectLst/>
                <a:latin typeface="inherit"/>
              </a:rPr>
              <a:t>adopté en mois de mai 2023.</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t/>
            </a:r>
            <a:b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11" name="Image 10"/>
          <p:cNvPicPr/>
          <p:nvPr/>
        </p:nvPicPr>
        <p:blipFill>
          <a:blip r:embed="rId3"/>
          <a:stretch>
            <a:fillRect/>
          </a:stretch>
        </p:blipFill>
        <p:spPr>
          <a:xfrm>
            <a:off x="7929563" y="16816"/>
            <a:ext cx="4246887" cy="2897834"/>
          </a:xfrm>
          <a:prstGeom prst="rect">
            <a:avLst/>
          </a:prstGeom>
        </p:spPr>
      </p:pic>
      <p:sp>
        <p:nvSpPr>
          <p:cNvPr id="8" name="Titre 1"/>
          <p:cNvSpPr>
            <a:spLocks noGrp="1"/>
          </p:cNvSpPr>
          <p:nvPr>
            <p:ph type="title"/>
          </p:nvPr>
        </p:nvSpPr>
        <p:spPr>
          <a:xfrm>
            <a:off x="504380" y="292555"/>
            <a:ext cx="5649686" cy="13255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threePt" dir="t">
              <a:rot lat="0" lon="0" rev="1200000"/>
            </a:lightRig>
          </a:scene3d>
          <a:sp3d>
            <a:bevelT h="25400"/>
          </a:sp3d>
        </p:spPr>
        <p:txBody>
          <a:bodyPr/>
          <a:lstStyle/>
          <a:p>
            <a:r>
              <a:rPr lang="fr-FR" b="1" dirty="0" smtClean="0"/>
              <a:t> l’Algérie vue par le GAFI</a:t>
            </a:r>
            <a:endParaRPr lang="fr-FR" dirty="0"/>
          </a:p>
        </p:txBody>
      </p:sp>
    </p:spTree>
    <p:extLst>
      <p:ext uri="{BB962C8B-B14F-4D97-AF65-F5344CB8AC3E}">
        <p14:creationId xmlns:p14="http://schemas.microsoft.com/office/powerpoint/2010/main" val="2762792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412956" y="3929171"/>
            <a:ext cx="11120283" cy="415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t/>
            </a:r>
            <a:b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2" name="Image 1"/>
          <p:cNvPicPr>
            <a:picLocks noChangeAspect="1"/>
          </p:cNvPicPr>
          <p:nvPr/>
        </p:nvPicPr>
        <p:blipFill>
          <a:blip r:embed="rId2"/>
          <a:stretch>
            <a:fillRect/>
          </a:stretch>
        </p:blipFill>
        <p:spPr>
          <a:xfrm>
            <a:off x="200006" y="342900"/>
            <a:ext cx="11872937" cy="6338885"/>
          </a:xfrm>
          <a:prstGeom prst="rect">
            <a:avLst/>
          </a:prstGeom>
        </p:spPr>
      </p:pic>
    </p:spTree>
    <p:extLst>
      <p:ext uri="{BB962C8B-B14F-4D97-AF65-F5344CB8AC3E}">
        <p14:creationId xmlns:p14="http://schemas.microsoft.com/office/powerpoint/2010/main" val="3728762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4755" y="100009"/>
            <a:ext cx="6629411" cy="1120775"/>
          </a:xfrm>
        </p:spPr>
        <p:txBody>
          <a:bodyPr>
            <a:normAutofit/>
          </a:bodyPr>
          <a:lstStyle/>
          <a:p>
            <a:r>
              <a:rPr lang="fr-FR" b="1" dirty="0" smtClean="0"/>
              <a:t>25 Octobre 2024</a:t>
            </a:r>
            <a:endParaRPr lang="fr-FR" b="1" dirty="0"/>
          </a:p>
        </p:txBody>
      </p:sp>
      <p:sp>
        <p:nvSpPr>
          <p:cNvPr id="3" name="Espace réservé du contenu 2"/>
          <p:cNvSpPr>
            <a:spLocks noGrp="1"/>
          </p:cNvSpPr>
          <p:nvPr>
            <p:ph idx="1"/>
          </p:nvPr>
        </p:nvSpPr>
        <p:spPr>
          <a:xfrm>
            <a:off x="728663" y="1220784"/>
            <a:ext cx="10758487" cy="5108575"/>
          </a:xfrm>
        </p:spPr>
        <p:txBody>
          <a:bodyPr>
            <a:normAutofit/>
          </a:bodyPr>
          <a:lstStyle/>
          <a:p>
            <a:pPr marL="0" indent="0">
              <a:buNone/>
            </a:pPr>
            <a:endParaRPr lang="fr-FR" dirty="0"/>
          </a:p>
          <a:p>
            <a:pPr marL="0" indent="0" algn="just">
              <a:buNone/>
            </a:pPr>
            <a:r>
              <a:rPr lang="fr-FR" sz="4000" dirty="0" smtClean="0"/>
              <a:t>L'Algérie</a:t>
            </a:r>
            <a:r>
              <a:rPr lang="fr-FR" sz="4000" dirty="0"/>
              <a:t>, l'Angola, la Côte d'Ivoire </a:t>
            </a:r>
            <a:endParaRPr lang="fr-FR" sz="4000" dirty="0" smtClean="0"/>
          </a:p>
          <a:p>
            <a:pPr marL="0" indent="0" algn="just">
              <a:buNone/>
            </a:pPr>
            <a:r>
              <a:rPr lang="fr-FR" sz="4000" dirty="0" smtClean="0"/>
              <a:t>et </a:t>
            </a:r>
            <a:r>
              <a:rPr lang="fr-FR" sz="4000" dirty="0"/>
              <a:t>le Liban </a:t>
            </a:r>
            <a:r>
              <a:rPr lang="fr-FR" sz="4000" dirty="0" smtClean="0"/>
              <a:t>sont </a:t>
            </a:r>
            <a:r>
              <a:rPr lang="fr-FR" sz="4000" dirty="0"/>
              <a:t>désormais également </a:t>
            </a:r>
            <a:endParaRPr lang="fr-FR" sz="4000" dirty="0" smtClean="0"/>
          </a:p>
          <a:p>
            <a:pPr marL="0" indent="0" algn="just">
              <a:buNone/>
            </a:pPr>
            <a:r>
              <a:rPr lang="fr-FR" sz="4000" dirty="0" smtClean="0"/>
              <a:t>soumis </a:t>
            </a:r>
            <a:r>
              <a:rPr lang="fr-FR" sz="4000" dirty="0"/>
              <a:t>à une surveillance renforcée. </a:t>
            </a:r>
            <a:endParaRPr lang="fr-FR" sz="4000" dirty="0" smtClean="0"/>
          </a:p>
          <a:p>
            <a:pPr marL="0" indent="0" algn="just">
              <a:buNone/>
            </a:pPr>
            <a:r>
              <a:rPr lang="fr-FR" sz="4000" dirty="0" smtClean="0"/>
              <a:t>Le </a:t>
            </a:r>
            <a:r>
              <a:rPr lang="fr-FR" sz="4000" dirty="0"/>
              <a:t>Sénégal n'est plus soumis à une surveillance renforcée du </a:t>
            </a:r>
            <a:r>
              <a:rPr lang="fr-FR" sz="4000" dirty="0" smtClean="0"/>
              <a:t>GAFI</a:t>
            </a:r>
            <a:endParaRPr lang="fr-FR" sz="4000" dirty="0"/>
          </a:p>
          <a:p>
            <a:pPr marL="0" indent="0">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7" y="14280"/>
            <a:ext cx="3581400" cy="2914657"/>
          </a:xfrm>
          <a:prstGeom prst="rect">
            <a:avLst/>
          </a:prstGeom>
        </p:spPr>
      </p:pic>
      <p:pic>
        <p:nvPicPr>
          <p:cNvPr id="6" name="Image 5"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8434405" y="-190531"/>
            <a:ext cx="2109772" cy="3348069"/>
          </a:xfrm>
          <a:prstGeom prst="rect">
            <a:avLst/>
          </a:prstGeom>
          <a:noFill/>
          <a:ln>
            <a:noFill/>
          </a:ln>
        </p:spPr>
      </p:pic>
    </p:spTree>
    <p:extLst>
      <p:ext uri="{BB962C8B-B14F-4D97-AF65-F5344CB8AC3E}">
        <p14:creationId xmlns:p14="http://schemas.microsoft.com/office/powerpoint/2010/main" val="1039624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4755" y="100009"/>
            <a:ext cx="6629411" cy="1120775"/>
          </a:xfrm>
        </p:spPr>
        <p:txBody>
          <a:bodyPr>
            <a:normAutofit/>
          </a:bodyPr>
          <a:lstStyle/>
          <a:p>
            <a:r>
              <a:rPr lang="fr-FR" b="1" dirty="0" smtClean="0"/>
              <a:t>21 mars 2025</a:t>
            </a:r>
            <a:endParaRPr lang="fr-FR" b="1" dirty="0"/>
          </a:p>
        </p:txBody>
      </p:sp>
      <p:sp>
        <p:nvSpPr>
          <p:cNvPr id="3" name="Espace réservé du contenu 2"/>
          <p:cNvSpPr>
            <a:spLocks noGrp="1"/>
          </p:cNvSpPr>
          <p:nvPr>
            <p:ph idx="1"/>
          </p:nvPr>
        </p:nvSpPr>
        <p:spPr>
          <a:xfrm>
            <a:off x="728663" y="1220784"/>
            <a:ext cx="10758487" cy="5108575"/>
          </a:xfrm>
        </p:spPr>
        <p:txBody>
          <a:bodyPr>
            <a:normAutofit/>
          </a:bodyPr>
          <a:lstStyle/>
          <a:p>
            <a:pPr marL="0" indent="0" algn="just">
              <a:buNone/>
            </a:pPr>
            <a:endParaRPr lang="fr-FR" sz="3600" dirty="0" smtClean="0"/>
          </a:p>
          <a:p>
            <a:pPr marL="0" indent="0" algn="just">
              <a:buNone/>
            </a:pPr>
            <a:r>
              <a:rPr lang="fr-FR" sz="3600" dirty="0" smtClean="0"/>
              <a:t>L’Algérie </a:t>
            </a:r>
            <a:r>
              <a:rPr lang="fr-FR" sz="3600" dirty="0"/>
              <a:t>a réalisé des progrès </a:t>
            </a:r>
            <a:endParaRPr lang="fr-FR" sz="3600" dirty="0" smtClean="0"/>
          </a:p>
          <a:p>
            <a:pPr marL="0" indent="0" algn="just">
              <a:buNone/>
            </a:pPr>
            <a:endParaRPr lang="fr-FR" sz="3600" dirty="0"/>
          </a:p>
          <a:p>
            <a:pPr marL="0" indent="0" algn="just">
              <a:buNone/>
            </a:pPr>
            <a:r>
              <a:rPr lang="fr-FR" sz="3600" dirty="0" smtClean="0"/>
              <a:t>dans </a:t>
            </a:r>
            <a:r>
              <a:rPr lang="fr-FR" sz="3600" dirty="0"/>
              <a:t>la résolution de certaines des lacunes techniques en matière de conformité identifiées dans son rapport d’évaluation mutuelle de 2023.</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7" y="14280"/>
            <a:ext cx="3581400" cy="2914657"/>
          </a:xfrm>
          <a:prstGeom prst="rect">
            <a:avLst/>
          </a:prstGeom>
        </p:spPr>
      </p:pic>
      <p:pic>
        <p:nvPicPr>
          <p:cNvPr id="6" name="Image 5"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8434405" y="-190531"/>
            <a:ext cx="2109772" cy="3348069"/>
          </a:xfrm>
          <a:prstGeom prst="rect">
            <a:avLst/>
          </a:prstGeom>
          <a:noFill/>
          <a:ln>
            <a:noFill/>
          </a:ln>
        </p:spPr>
      </p:pic>
    </p:spTree>
    <p:extLst>
      <p:ext uri="{BB962C8B-B14F-4D97-AF65-F5344CB8AC3E}">
        <p14:creationId xmlns:p14="http://schemas.microsoft.com/office/powerpoint/2010/main" val="3743253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4755" y="100009"/>
            <a:ext cx="6629411" cy="1120775"/>
          </a:xfrm>
        </p:spPr>
        <p:txBody>
          <a:bodyPr>
            <a:normAutofit/>
          </a:bodyPr>
          <a:lstStyle/>
          <a:p>
            <a:r>
              <a:rPr lang="fr-FR" b="1" dirty="0" smtClean="0"/>
              <a:t>1 juillet 2025</a:t>
            </a:r>
            <a:endParaRPr lang="fr-FR" b="1" dirty="0"/>
          </a:p>
        </p:txBody>
      </p:sp>
      <p:sp>
        <p:nvSpPr>
          <p:cNvPr id="3" name="Espace réservé du contenu 2"/>
          <p:cNvSpPr>
            <a:spLocks noGrp="1"/>
          </p:cNvSpPr>
          <p:nvPr>
            <p:ph idx="1"/>
          </p:nvPr>
        </p:nvSpPr>
        <p:spPr>
          <a:xfrm>
            <a:off x="728663" y="1220784"/>
            <a:ext cx="10758487" cy="5108575"/>
          </a:xfrm>
        </p:spPr>
        <p:txBody>
          <a:bodyPr>
            <a:normAutofit/>
          </a:bodyPr>
          <a:lstStyle/>
          <a:p>
            <a:pPr marL="0" indent="0" algn="just">
              <a:buNone/>
            </a:pPr>
            <a:endParaRPr lang="fr-FR" sz="3600" dirty="0" smtClean="0"/>
          </a:p>
          <a:p>
            <a:pPr marL="0" indent="0">
              <a:buNone/>
            </a:pPr>
            <a:r>
              <a:rPr lang="fr-FR" sz="4000" dirty="0"/>
              <a:t>L’Algérie a réalisé des progrès </a:t>
            </a:r>
            <a:endParaRPr lang="fr-FR" sz="4000" dirty="0" smtClean="0"/>
          </a:p>
          <a:p>
            <a:pPr marL="0" indent="0">
              <a:buNone/>
            </a:pPr>
            <a:endParaRPr lang="fr-FR" sz="4000" dirty="0"/>
          </a:p>
          <a:p>
            <a:pPr marL="0" indent="0">
              <a:buNone/>
            </a:pPr>
            <a:r>
              <a:rPr lang="fr-FR" sz="4000" dirty="0" smtClean="0"/>
              <a:t>dans </a:t>
            </a:r>
            <a:r>
              <a:rPr lang="fr-FR" sz="4000" dirty="0"/>
              <a:t>la résolution de certaines des lacunes techniques en matière de conformité identifiées dans son rapport d’évaluation mutuelle de 2023.</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7" y="14280"/>
            <a:ext cx="3581400" cy="2914657"/>
          </a:xfrm>
          <a:prstGeom prst="rect">
            <a:avLst/>
          </a:prstGeom>
        </p:spPr>
      </p:pic>
      <p:pic>
        <p:nvPicPr>
          <p:cNvPr id="6" name="Image 5"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8434405" y="-190531"/>
            <a:ext cx="2109772" cy="3348069"/>
          </a:xfrm>
          <a:prstGeom prst="rect">
            <a:avLst/>
          </a:prstGeom>
          <a:noFill/>
          <a:ln>
            <a:noFill/>
          </a:ln>
        </p:spPr>
      </p:pic>
    </p:spTree>
    <p:extLst>
      <p:ext uri="{BB962C8B-B14F-4D97-AF65-F5344CB8AC3E}">
        <p14:creationId xmlns:p14="http://schemas.microsoft.com/office/powerpoint/2010/main" val="10064342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412956" y="3899675"/>
            <a:ext cx="11120283" cy="415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t/>
            </a:r>
            <a:br>
              <a:rPr kumimoji="0" lang="fr-FR" altLang="fr-FR" sz="900" b="0" i="0" u="none" strike="noStrike" cap="none" normalizeH="0" baseline="0" dirty="0" smtClean="0">
                <a:ln>
                  <a:noFill/>
                </a:ln>
                <a:solidFill>
                  <a:srgbClr val="5E5E5E"/>
                </a:solidFill>
                <a:effectLst/>
                <a:latin typeface="Arial" panose="020B0604020202020204" pitchFamily="34" charset="0"/>
                <a:cs typeface="Arial" panose="020B0604020202020204" pitchFamily="34" charset="0"/>
              </a:rPr>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3" name="Image 2"/>
          <p:cNvPicPr>
            <a:picLocks noChangeAspect="1"/>
          </p:cNvPicPr>
          <p:nvPr/>
        </p:nvPicPr>
        <p:blipFill>
          <a:blip r:embed="rId2"/>
          <a:stretch>
            <a:fillRect/>
          </a:stretch>
        </p:blipFill>
        <p:spPr>
          <a:xfrm>
            <a:off x="4940710" y="43310"/>
            <a:ext cx="7197668" cy="6829438"/>
          </a:xfrm>
          <a:prstGeom prst="rect">
            <a:avLst/>
          </a:prstGeom>
        </p:spPr>
      </p:pic>
      <p:sp>
        <p:nvSpPr>
          <p:cNvPr id="4" name="Titre 1"/>
          <p:cNvSpPr>
            <a:spLocks noGrp="1"/>
          </p:cNvSpPr>
          <p:nvPr>
            <p:ph type="title"/>
          </p:nvPr>
        </p:nvSpPr>
        <p:spPr>
          <a:xfrm>
            <a:off x="484238" y="3417107"/>
            <a:ext cx="4456472" cy="1325563"/>
          </a:xfrm>
        </p:spPr>
        <p:txBody>
          <a:bodyPr>
            <a:normAutofit fontScale="90000"/>
          </a:bodyPr>
          <a:lstStyle/>
          <a:p>
            <a:r>
              <a:rPr lang="fr-FR" b="1" dirty="0" smtClean="0"/>
              <a:t>Que contient ce rapport </a:t>
            </a:r>
            <a:r>
              <a:rPr lang="fr-FR" b="1" dirty="0"/>
              <a:t>d’évaluation mutuelle de 2023</a:t>
            </a:r>
            <a:r>
              <a:rPr lang="fr-FR" b="1" dirty="0" smtClean="0"/>
              <a:t> </a:t>
            </a:r>
            <a:endParaRPr lang="fr-FR" b="1" dirty="0"/>
          </a:p>
        </p:txBody>
      </p:sp>
      <p:pic>
        <p:nvPicPr>
          <p:cNvPr id="5"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26" y="8732"/>
            <a:ext cx="2374900" cy="2413000"/>
          </a:xfrm>
        </p:spPr>
      </p:pic>
    </p:spTree>
    <p:extLst>
      <p:ext uri="{BB962C8B-B14F-4D97-AF65-F5344CB8AC3E}">
        <p14:creationId xmlns:p14="http://schemas.microsoft.com/office/powerpoint/2010/main" val="4083987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728663" y="314326"/>
            <a:ext cx="10858500" cy="5539580"/>
          </a:xfrm>
          <a:prstGeom prst="rect">
            <a:avLst/>
          </a:prstGeom>
        </p:spPr>
      </p:pic>
      <p:sp>
        <p:nvSpPr>
          <p:cNvPr id="5" name="Rectangle 4"/>
          <p:cNvSpPr/>
          <p:nvPr/>
        </p:nvSpPr>
        <p:spPr>
          <a:xfrm>
            <a:off x="399154" y="5944685"/>
            <a:ext cx="11007757" cy="1200329"/>
          </a:xfrm>
          <a:prstGeom prst="rect">
            <a:avLst/>
          </a:prstGeom>
        </p:spPr>
        <p:txBody>
          <a:bodyPr wrap="none">
            <a:spAutoFit/>
          </a:bodyPr>
          <a:lstStyle/>
          <a:p>
            <a:r>
              <a:rPr lang="fr-FR" dirty="0" smtClean="0"/>
              <a:t>Source : Méthodologie d’évaluation de la conformité technique aux recommandations du GAFI et de l’efficacité des </a:t>
            </a:r>
          </a:p>
          <a:p>
            <a:r>
              <a:rPr lang="fr-FR" dirty="0" smtClean="0"/>
              <a:t>systèmes de LBC/FT/FP, GAFI, GAFI, Juin 2025,</a:t>
            </a:r>
          </a:p>
          <a:p>
            <a:r>
              <a:rPr lang="fr-FR" dirty="0" smtClean="0"/>
              <a:t> </a:t>
            </a:r>
          </a:p>
          <a:p>
            <a:endParaRPr lang="fr-FR" dirty="0"/>
          </a:p>
        </p:txBody>
      </p:sp>
      <p:pic>
        <p:nvPicPr>
          <p:cNvPr id="6" name="Image 5" descr="FATF logo"/>
          <p:cNvPicPr/>
          <p:nvPr/>
        </p:nvPicPr>
        <p:blipFill>
          <a:blip r:embed="rId4">
            <a:extLst>
              <a:ext uri="{28A0092B-C50C-407E-A947-70E740481C1C}">
                <a14:useLocalDpi xmlns:a14="http://schemas.microsoft.com/office/drawing/2010/main" val="0"/>
              </a:ext>
            </a:extLst>
          </a:blip>
          <a:srcRect/>
          <a:stretch>
            <a:fillRect/>
          </a:stretch>
        </p:blipFill>
        <p:spPr bwMode="auto">
          <a:xfrm>
            <a:off x="10872798" y="-190528"/>
            <a:ext cx="1443038" cy="2119344"/>
          </a:xfrm>
          <a:prstGeom prst="rect">
            <a:avLst/>
          </a:prstGeom>
          <a:noFill/>
          <a:ln>
            <a:noFill/>
          </a:ln>
        </p:spPr>
      </p:pic>
    </p:spTree>
    <p:extLst>
      <p:ext uri="{BB962C8B-B14F-4D97-AF65-F5344CB8AC3E}">
        <p14:creationId xmlns:p14="http://schemas.microsoft.com/office/powerpoint/2010/main" val="728549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a:bodyPr>
          <a:lstStyle/>
          <a:p>
            <a:r>
              <a:rPr lang="fr-FR" b="1" dirty="0" smtClean="0"/>
              <a:t>NC recensées par le GAFI </a:t>
            </a:r>
          </a:p>
        </p:txBody>
      </p:sp>
      <p:graphicFrame>
        <p:nvGraphicFramePr>
          <p:cNvPr id="3" name="Tableau 2"/>
          <p:cNvGraphicFramePr>
            <a:graphicFrameLocks noGrp="1"/>
          </p:cNvGraphicFramePr>
          <p:nvPr>
            <p:extLst>
              <p:ext uri="{D42A27DB-BD31-4B8C-83A1-F6EECF244321}">
                <p14:modId xmlns:p14="http://schemas.microsoft.com/office/powerpoint/2010/main" val="4255752690"/>
              </p:ext>
            </p:extLst>
          </p:nvPr>
        </p:nvGraphicFramePr>
        <p:xfrm>
          <a:off x="0" y="1690687"/>
          <a:ext cx="12141210" cy="5158737"/>
        </p:xfrm>
        <a:graphic>
          <a:graphicData uri="http://schemas.openxmlformats.org/drawingml/2006/table">
            <a:tbl>
              <a:tblPr firstRow="1" bandRow="1">
                <a:tableStyleId>{5C22544A-7EE6-4342-B048-85BDC9FD1C3A}</a:tableStyleId>
              </a:tblPr>
              <a:tblGrid>
                <a:gridCol w="2659039">
                  <a:extLst>
                    <a:ext uri="{9D8B030D-6E8A-4147-A177-3AD203B41FA5}">
                      <a16:colId xmlns:a16="http://schemas.microsoft.com/office/drawing/2014/main" val="2391146296"/>
                    </a:ext>
                  </a:extLst>
                </a:gridCol>
                <a:gridCol w="1086957">
                  <a:extLst>
                    <a:ext uri="{9D8B030D-6E8A-4147-A177-3AD203B41FA5}">
                      <a16:colId xmlns:a16="http://schemas.microsoft.com/office/drawing/2014/main" val="721970778"/>
                    </a:ext>
                  </a:extLst>
                </a:gridCol>
                <a:gridCol w="8395214">
                  <a:extLst>
                    <a:ext uri="{9D8B030D-6E8A-4147-A177-3AD203B41FA5}">
                      <a16:colId xmlns:a16="http://schemas.microsoft.com/office/drawing/2014/main" val="1732762725"/>
                    </a:ext>
                  </a:extLst>
                </a:gridCol>
              </a:tblGrid>
              <a:tr h="703464">
                <a:tc>
                  <a:txBody>
                    <a:bodyPr/>
                    <a:lstStyle/>
                    <a:p>
                      <a:r>
                        <a:rPr lang="fr-FR" sz="2400" dirty="0" smtClean="0">
                          <a:solidFill>
                            <a:schemeClr val="bg1"/>
                          </a:solidFill>
                        </a:rPr>
                        <a:t>Recommandation</a:t>
                      </a:r>
                      <a:endParaRPr lang="fr-FR" sz="2400" dirty="0">
                        <a:solidFill>
                          <a:schemeClr val="bg1"/>
                        </a:solidFill>
                      </a:endParaRPr>
                    </a:p>
                  </a:txBody>
                  <a:tcPr/>
                </a:tc>
                <a:tc>
                  <a:txBody>
                    <a:bodyPr/>
                    <a:lstStyle/>
                    <a:p>
                      <a:r>
                        <a:rPr lang="fr-FR" dirty="0" smtClean="0"/>
                        <a:t>Notation</a:t>
                      </a:r>
                      <a:endParaRPr lang="fr-FR" sz="2000" dirty="0">
                        <a:solidFill>
                          <a:schemeClr val="bg1"/>
                        </a:solidFill>
                      </a:endParaRPr>
                    </a:p>
                  </a:txBody>
                  <a:tcPr/>
                </a:tc>
                <a:tc>
                  <a:txBody>
                    <a:bodyPr/>
                    <a:lstStyle/>
                    <a:p>
                      <a:r>
                        <a:rPr lang="fr-FR" sz="2400" dirty="0" smtClean="0"/>
                        <a:t>Facteur(s) justifiant la notation </a:t>
                      </a:r>
                      <a:endParaRPr lang="fr-FR" sz="2800" dirty="0">
                        <a:solidFill>
                          <a:schemeClr val="bg1"/>
                        </a:solidFill>
                      </a:endParaRPr>
                    </a:p>
                  </a:txBody>
                  <a:tcPr/>
                </a:tc>
                <a:extLst>
                  <a:ext uri="{0D108BD9-81ED-4DB2-BD59-A6C34878D82A}">
                    <a16:rowId xmlns:a16="http://schemas.microsoft.com/office/drawing/2014/main" val="2794350146"/>
                  </a:ext>
                </a:extLst>
              </a:tr>
              <a:tr h="445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1.</a:t>
                      </a:r>
                      <a:r>
                        <a:rPr lang="fr-FR" sz="2000" baseline="0" dirty="0" smtClean="0"/>
                        <a:t> </a:t>
                      </a:r>
                      <a:r>
                        <a:rPr lang="fr-FR" sz="2000" dirty="0" smtClean="0"/>
                        <a:t>Évaluation des risques et application d'une approche fondée sur les risques</a:t>
                      </a:r>
                    </a:p>
                    <a:p>
                      <a:endParaRPr lang="fr-FR" sz="2000" dirty="0"/>
                    </a:p>
                  </a:txBody>
                  <a:tcPr/>
                </a:tc>
                <a:tc>
                  <a:txBody>
                    <a:bodyPr/>
                    <a:lstStyle/>
                    <a:p>
                      <a:r>
                        <a:rPr lang="fr-FR" sz="2000" dirty="0" smtClean="0"/>
                        <a:t>NC</a:t>
                      </a:r>
                      <a:endParaRPr lang="fr-FR" sz="2000" dirty="0"/>
                    </a:p>
                  </a:txBody>
                  <a:tcPr/>
                </a:tc>
                <a:tc>
                  <a:txBody>
                    <a:bodyPr/>
                    <a:lstStyle/>
                    <a:p>
                      <a:r>
                        <a:rPr lang="fr-FR" sz="2000" dirty="0" smtClean="0"/>
                        <a:t>Les autorités algériennes n'ont pas mis en œuvre d'approche fondée sur les risques qui leur permettrait d'allouer efficacement les ressources aux risques identifiés. </a:t>
                      </a:r>
                    </a:p>
                    <a:p>
                      <a:r>
                        <a:rPr lang="fr-FR" sz="2000" dirty="0" smtClean="0"/>
                        <a:t>Aucune mesure n'a été adoptée pour atténuer et réduire les risques. </a:t>
                      </a:r>
                    </a:p>
                    <a:p>
                      <a:r>
                        <a:rPr lang="fr-FR" sz="2000" dirty="0" smtClean="0"/>
                        <a:t>Les institutions financières et les entreprises non financières désignées (ENFD) ne sont pas tenues de prendre les mesures appropriées pour évaluer leurs risques de (BC/FT) ni de mettre en place des politiques, des contrôles et des procédures leur permettant de gérer ces risques. </a:t>
                      </a:r>
                    </a:p>
                    <a:p>
                      <a:r>
                        <a:rPr lang="fr-FR" sz="2000" dirty="0" smtClean="0"/>
                        <a:t>Absence d'autorité(s) de surveillance pour les affaires et métiers non financiers définis.</a:t>
                      </a:r>
                      <a:endParaRPr lang="fr-FR" sz="2000" dirty="0"/>
                    </a:p>
                  </a:txBody>
                  <a:tcPr/>
                </a:tc>
                <a:extLst>
                  <a:ext uri="{0D108BD9-81ED-4DB2-BD59-A6C34878D82A}">
                    <a16:rowId xmlns:a16="http://schemas.microsoft.com/office/drawing/2014/main" val="4193829825"/>
                  </a:ext>
                </a:extLst>
              </a:tr>
            </a:tbl>
          </a:graphicData>
        </a:graphic>
      </p:graphicFrame>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5053" y="15080"/>
            <a:ext cx="2143125" cy="1675608"/>
          </a:xfrm>
        </p:spPr>
      </p:pic>
      <p:pic>
        <p:nvPicPr>
          <p:cNvPr id="7" name="Image 6"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9101138" y="-147666"/>
            <a:ext cx="1443038" cy="2119344"/>
          </a:xfrm>
          <a:prstGeom prst="rect">
            <a:avLst/>
          </a:prstGeom>
          <a:noFill/>
          <a:ln>
            <a:noFill/>
          </a:ln>
        </p:spPr>
      </p:pic>
    </p:spTree>
    <p:extLst>
      <p:ext uri="{BB962C8B-B14F-4D97-AF65-F5344CB8AC3E}">
        <p14:creationId xmlns:p14="http://schemas.microsoft.com/office/powerpoint/2010/main" val="3439825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86513"/>
            <a:ext cx="10515600" cy="476250"/>
          </a:xfrm>
        </p:spPr>
        <p:txBody>
          <a:bodyPr/>
          <a:lstStyle/>
          <a:p>
            <a:pPr marL="0" indent="0" algn="r" rtl="1">
              <a:buNone/>
            </a:pPr>
            <a:r>
              <a:rPr lang="ar-DZ" dirty="0" smtClean="0"/>
              <a:t>صفحة 109 من التقرير</a:t>
            </a:r>
            <a:endParaRPr lang="fr-FR" dirty="0" smtClean="0"/>
          </a:p>
        </p:txBody>
      </p:sp>
      <p:pic>
        <p:nvPicPr>
          <p:cNvPr id="2" name="Image 1"/>
          <p:cNvPicPr>
            <a:picLocks noChangeAspect="1"/>
          </p:cNvPicPr>
          <p:nvPr/>
        </p:nvPicPr>
        <p:blipFill>
          <a:blip r:embed="rId2"/>
          <a:stretch>
            <a:fillRect/>
          </a:stretch>
        </p:blipFill>
        <p:spPr>
          <a:xfrm>
            <a:off x="328601" y="271463"/>
            <a:ext cx="10172701" cy="6038857"/>
          </a:xfrm>
          <a:prstGeom prst="rect">
            <a:avLst/>
          </a:prstGeom>
        </p:spPr>
      </p:pic>
    </p:spTree>
    <p:extLst>
      <p:ext uri="{BB962C8B-B14F-4D97-AF65-F5344CB8AC3E}">
        <p14:creationId xmlns:p14="http://schemas.microsoft.com/office/powerpoint/2010/main" val="1693945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0" y="32084"/>
            <a:ext cx="11992755" cy="6388587"/>
          </a:xfrm>
          <a:prstGeom prst="rect">
            <a:avLst/>
          </a:prstGeom>
        </p:spPr>
      </p:pic>
      <p:sp>
        <p:nvSpPr>
          <p:cNvPr id="5" name="Rectangle 4"/>
          <p:cNvSpPr/>
          <p:nvPr/>
        </p:nvSpPr>
        <p:spPr>
          <a:xfrm>
            <a:off x="5279911" y="6420671"/>
            <a:ext cx="1782860" cy="369332"/>
          </a:xfrm>
          <a:prstGeom prst="rect">
            <a:avLst/>
          </a:prstGeom>
        </p:spPr>
        <p:txBody>
          <a:bodyPr wrap="none">
            <a:spAutoFit/>
          </a:bodyPr>
          <a:lstStyle/>
          <a:p>
            <a:pPr algn="r" rtl="1"/>
            <a:r>
              <a:rPr lang="ar-DZ" dirty="0" smtClean="0"/>
              <a:t>صفحة </a:t>
            </a:r>
            <a:r>
              <a:rPr lang="fr-FR" dirty="0" smtClean="0"/>
              <a:t>44</a:t>
            </a:r>
            <a:r>
              <a:rPr lang="ar-DZ" dirty="0" smtClean="0"/>
              <a:t> من التقرير</a:t>
            </a:r>
            <a:endParaRPr lang="fr-FR" dirty="0" smtClean="0"/>
          </a:p>
        </p:txBody>
      </p:sp>
    </p:spTree>
    <p:extLst>
      <p:ext uri="{BB962C8B-B14F-4D97-AF65-F5344CB8AC3E}">
        <p14:creationId xmlns:p14="http://schemas.microsoft.com/office/powerpoint/2010/main" val="293546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Gouvernance PNG Images | Vecteurs Et ..."/>
          <p:cNvPicPr/>
          <p:nvPr/>
        </p:nvPicPr>
        <p:blipFill>
          <a:blip r:embed="rId3">
            <a:extLst>
              <a:ext uri="{28A0092B-C50C-407E-A947-70E740481C1C}">
                <a14:useLocalDpi xmlns:a14="http://schemas.microsoft.com/office/drawing/2010/main" val="0"/>
              </a:ext>
            </a:extLst>
          </a:blip>
          <a:srcRect/>
          <a:stretch>
            <a:fillRect/>
          </a:stretch>
        </p:blipFill>
        <p:spPr bwMode="auto">
          <a:xfrm>
            <a:off x="9585909" y="8522"/>
            <a:ext cx="2581275" cy="1771650"/>
          </a:xfrm>
          <a:prstGeom prst="rect">
            <a:avLst/>
          </a:prstGeom>
          <a:noFill/>
          <a:ln>
            <a:noFill/>
          </a:ln>
        </p:spPr>
      </p:pic>
      <p:sp>
        <p:nvSpPr>
          <p:cNvPr id="8" name="Titre 1"/>
          <p:cNvSpPr txBox="1">
            <a:spLocks/>
          </p:cNvSpPr>
          <p:nvPr/>
        </p:nvSpPr>
        <p:spPr>
          <a:xfrm>
            <a:off x="144382" y="770339"/>
            <a:ext cx="9361321" cy="106767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algn="ctr"/>
            <a:r>
              <a:rPr lang="fr-FR" sz="4000" b="1" dirty="0" smtClean="0"/>
              <a:t>La gouvernance : </a:t>
            </a:r>
          </a:p>
          <a:p>
            <a:pPr algn="ctr"/>
            <a:r>
              <a:rPr lang="fr-FR" sz="4000" b="1" dirty="0" smtClean="0"/>
              <a:t>une notion ancienne ou un effet de mode ?</a:t>
            </a:r>
            <a:endParaRPr lang="fr-FR" sz="4000" dirty="0">
              <a:solidFill>
                <a:schemeClr val="tx1"/>
              </a:solidFill>
            </a:endParaRPr>
          </a:p>
        </p:txBody>
      </p:sp>
      <p:sp>
        <p:nvSpPr>
          <p:cNvPr id="11" name="Titre 1"/>
          <p:cNvSpPr txBox="1">
            <a:spLocks/>
          </p:cNvSpPr>
          <p:nvPr/>
        </p:nvSpPr>
        <p:spPr>
          <a:xfrm>
            <a:off x="635817" y="3381828"/>
            <a:ext cx="11052629" cy="2954803"/>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algn="ctr"/>
            <a:r>
              <a:rPr lang="fr-FR" sz="3600" dirty="0" smtClean="0"/>
              <a:t>La gouvernance est un concept très ancien (étymologie grecque/latine) mais qui a connu un regain spectaculaire dans les années 90, passant du gouvernement de l'État à une vision élargie de coopération entre acteurs publics, privés et société civile…</a:t>
            </a:r>
            <a:endParaRPr lang="fr-FR" sz="4400" b="1" dirty="0">
              <a:solidFill>
                <a:schemeClr val="tx1"/>
              </a:solidFill>
            </a:endParaRPr>
          </a:p>
        </p:txBody>
      </p:sp>
      <p:sp>
        <p:nvSpPr>
          <p:cNvPr id="12" name="Éclair 11"/>
          <p:cNvSpPr/>
          <p:nvPr/>
        </p:nvSpPr>
        <p:spPr>
          <a:xfrm>
            <a:off x="5080000" y="2177143"/>
            <a:ext cx="1277257" cy="1001486"/>
          </a:xfrm>
          <a:prstGeom prst="lightningBolt">
            <a:avLst/>
          </a:prstGeom>
          <a:solidFill>
            <a:schemeClr val="accent2">
              <a:lumMod val="75000"/>
            </a:schemeClr>
          </a:solidFill>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4088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7151" y="71431"/>
            <a:ext cx="12144386" cy="6948131"/>
          </a:xfrm>
          <a:prstGeom prst="rect">
            <a:avLst/>
          </a:prstGeom>
        </p:spPr>
      </p:pic>
    </p:spTree>
    <p:extLst>
      <p:ext uri="{BB962C8B-B14F-4D97-AF65-F5344CB8AC3E}">
        <p14:creationId xmlns:p14="http://schemas.microsoft.com/office/powerpoint/2010/main" val="784279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7148" y="14282"/>
            <a:ext cx="12644439" cy="6843718"/>
          </a:xfrm>
          <a:prstGeom prst="rect">
            <a:avLst/>
          </a:prstGeom>
        </p:spPr>
      </p:pic>
    </p:spTree>
    <p:extLst>
      <p:ext uri="{BB962C8B-B14F-4D97-AF65-F5344CB8AC3E}">
        <p14:creationId xmlns:p14="http://schemas.microsoft.com/office/powerpoint/2010/main" val="2082252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86513"/>
            <a:ext cx="10515600" cy="476250"/>
          </a:xfrm>
        </p:spPr>
        <p:txBody>
          <a:bodyPr/>
          <a:lstStyle/>
          <a:p>
            <a:pPr marL="0" indent="0" algn="r" rtl="1">
              <a:buNone/>
            </a:pPr>
            <a:r>
              <a:rPr lang="ar-DZ" dirty="0" smtClean="0"/>
              <a:t>صفحة 103 من التقرير</a:t>
            </a:r>
            <a:endParaRPr lang="fr-FR" dirty="0" smtClean="0"/>
          </a:p>
        </p:txBody>
      </p:sp>
      <p:pic>
        <p:nvPicPr>
          <p:cNvPr id="4" name="Image 3"/>
          <p:cNvPicPr>
            <a:picLocks noChangeAspect="1"/>
          </p:cNvPicPr>
          <p:nvPr/>
        </p:nvPicPr>
        <p:blipFill>
          <a:blip r:embed="rId2"/>
          <a:stretch>
            <a:fillRect/>
          </a:stretch>
        </p:blipFill>
        <p:spPr>
          <a:xfrm>
            <a:off x="357188" y="257175"/>
            <a:ext cx="11344275" cy="6229350"/>
          </a:xfrm>
          <a:prstGeom prst="rect">
            <a:avLst/>
          </a:prstGeom>
        </p:spPr>
      </p:pic>
      <p:cxnSp>
        <p:nvCxnSpPr>
          <p:cNvPr id="6" name="Connecteur droit 5"/>
          <p:cNvCxnSpPr/>
          <p:nvPr/>
        </p:nvCxnSpPr>
        <p:spPr>
          <a:xfrm flipH="1">
            <a:off x="5983705" y="4636168"/>
            <a:ext cx="3465095" cy="320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2722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86513"/>
            <a:ext cx="10515600" cy="476250"/>
          </a:xfrm>
        </p:spPr>
        <p:txBody>
          <a:bodyPr/>
          <a:lstStyle/>
          <a:p>
            <a:pPr marL="0" indent="0" algn="r" rtl="1">
              <a:buNone/>
            </a:pPr>
            <a:r>
              <a:rPr lang="ar-DZ" dirty="0" smtClean="0"/>
              <a:t>صفحة 109 من التقرير</a:t>
            </a:r>
            <a:endParaRPr lang="fr-FR" dirty="0" smtClean="0"/>
          </a:p>
        </p:txBody>
      </p:sp>
      <p:pic>
        <p:nvPicPr>
          <p:cNvPr id="5" name="Image 4"/>
          <p:cNvPicPr>
            <a:picLocks noChangeAspect="1"/>
          </p:cNvPicPr>
          <p:nvPr/>
        </p:nvPicPr>
        <p:blipFill>
          <a:blip r:embed="rId2"/>
          <a:stretch>
            <a:fillRect/>
          </a:stretch>
        </p:blipFill>
        <p:spPr>
          <a:xfrm>
            <a:off x="89475" y="409075"/>
            <a:ext cx="12102525" cy="5686424"/>
          </a:xfrm>
          <a:prstGeom prst="rect">
            <a:avLst/>
          </a:prstGeom>
        </p:spPr>
      </p:pic>
      <p:cxnSp>
        <p:nvCxnSpPr>
          <p:cNvPr id="7" name="Connecteur droit 6"/>
          <p:cNvCxnSpPr/>
          <p:nvPr/>
        </p:nvCxnSpPr>
        <p:spPr>
          <a:xfrm>
            <a:off x="3882189" y="1764632"/>
            <a:ext cx="1026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7347284" y="2566737"/>
            <a:ext cx="10748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16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86513"/>
            <a:ext cx="10515600" cy="476250"/>
          </a:xfrm>
        </p:spPr>
        <p:txBody>
          <a:bodyPr/>
          <a:lstStyle/>
          <a:p>
            <a:pPr marL="0" indent="0" algn="r" rtl="1">
              <a:buNone/>
            </a:pPr>
            <a:r>
              <a:rPr lang="ar-DZ" dirty="0" smtClean="0"/>
              <a:t>صفحة 109 من التقرير</a:t>
            </a:r>
            <a:endParaRPr lang="fr-FR" dirty="0" smtClean="0"/>
          </a:p>
        </p:txBody>
      </p:sp>
      <p:pic>
        <p:nvPicPr>
          <p:cNvPr id="4" name="Image 3"/>
          <p:cNvPicPr>
            <a:picLocks noChangeAspect="1"/>
          </p:cNvPicPr>
          <p:nvPr/>
        </p:nvPicPr>
        <p:blipFill>
          <a:blip r:embed="rId2"/>
          <a:stretch>
            <a:fillRect/>
          </a:stretch>
        </p:blipFill>
        <p:spPr>
          <a:xfrm>
            <a:off x="244881" y="496838"/>
            <a:ext cx="11534162" cy="5329238"/>
          </a:xfrm>
          <a:prstGeom prst="rect">
            <a:avLst/>
          </a:prstGeom>
        </p:spPr>
      </p:pic>
      <p:cxnSp>
        <p:nvCxnSpPr>
          <p:cNvPr id="6" name="Connecteur droit 5"/>
          <p:cNvCxnSpPr/>
          <p:nvPr/>
        </p:nvCxnSpPr>
        <p:spPr>
          <a:xfrm>
            <a:off x="838200" y="1331495"/>
            <a:ext cx="26268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181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86513"/>
            <a:ext cx="10515600" cy="476250"/>
          </a:xfrm>
        </p:spPr>
        <p:txBody>
          <a:bodyPr/>
          <a:lstStyle/>
          <a:p>
            <a:pPr marL="0" indent="0" algn="r" rtl="1">
              <a:buNone/>
            </a:pPr>
            <a:r>
              <a:rPr lang="ar-DZ" dirty="0" smtClean="0"/>
              <a:t>صفحة 127 من التقرير</a:t>
            </a:r>
            <a:endParaRPr lang="fr-FR" dirty="0" smtClean="0"/>
          </a:p>
        </p:txBody>
      </p:sp>
      <p:pic>
        <p:nvPicPr>
          <p:cNvPr id="5" name="Image 4"/>
          <p:cNvPicPr>
            <a:picLocks noChangeAspect="1"/>
          </p:cNvPicPr>
          <p:nvPr/>
        </p:nvPicPr>
        <p:blipFill>
          <a:blip r:embed="rId2"/>
          <a:stretch>
            <a:fillRect/>
          </a:stretch>
        </p:blipFill>
        <p:spPr>
          <a:xfrm>
            <a:off x="250728" y="501212"/>
            <a:ext cx="11814786" cy="5530645"/>
          </a:xfrm>
          <a:prstGeom prst="rect">
            <a:avLst/>
          </a:prstGeom>
        </p:spPr>
      </p:pic>
    </p:spTree>
    <p:extLst>
      <p:ext uri="{BB962C8B-B14F-4D97-AF65-F5344CB8AC3E}">
        <p14:creationId xmlns:p14="http://schemas.microsoft.com/office/powerpoint/2010/main" val="901565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74435949"/>
              </p:ext>
            </p:extLst>
          </p:nvPr>
        </p:nvGraphicFramePr>
        <p:xfrm>
          <a:off x="0" y="1357312"/>
          <a:ext cx="12141211" cy="5500687"/>
        </p:xfrm>
        <a:graphic>
          <a:graphicData uri="http://schemas.openxmlformats.org/drawingml/2006/table">
            <a:tbl>
              <a:tblPr firstRow="1" bandRow="1">
                <a:tableStyleId>{5C22544A-7EE6-4342-B048-85BDC9FD1C3A}</a:tableStyleId>
              </a:tblPr>
              <a:tblGrid>
                <a:gridCol w="1728788">
                  <a:extLst>
                    <a:ext uri="{9D8B030D-6E8A-4147-A177-3AD203B41FA5}">
                      <a16:colId xmlns:a16="http://schemas.microsoft.com/office/drawing/2014/main" val="2391146296"/>
                    </a:ext>
                  </a:extLst>
                </a:gridCol>
                <a:gridCol w="785812">
                  <a:extLst>
                    <a:ext uri="{9D8B030D-6E8A-4147-A177-3AD203B41FA5}">
                      <a16:colId xmlns:a16="http://schemas.microsoft.com/office/drawing/2014/main" val="721970778"/>
                    </a:ext>
                  </a:extLst>
                </a:gridCol>
                <a:gridCol w="9626611">
                  <a:extLst>
                    <a:ext uri="{9D8B030D-6E8A-4147-A177-3AD203B41FA5}">
                      <a16:colId xmlns:a16="http://schemas.microsoft.com/office/drawing/2014/main" val="1732762725"/>
                    </a:ext>
                  </a:extLst>
                </a:gridCol>
              </a:tblGrid>
              <a:tr h="498334">
                <a:tc>
                  <a:txBody>
                    <a:bodyPr/>
                    <a:lstStyle/>
                    <a:p>
                      <a:r>
                        <a:rPr lang="fr-FR" sz="1600" dirty="0" smtClean="0">
                          <a:solidFill>
                            <a:schemeClr val="bg1"/>
                          </a:solidFill>
                        </a:rPr>
                        <a:t>Recommandation</a:t>
                      </a:r>
                      <a:endParaRPr lang="fr-FR" sz="1600" dirty="0">
                        <a:solidFill>
                          <a:schemeClr val="bg1"/>
                        </a:solidFill>
                      </a:endParaRPr>
                    </a:p>
                  </a:txBody>
                  <a:tcPr/>
                </a:tc>
                <a:tc>
                  <a:txBody>
                    <a:bodyPr/>
                    <a:lstStyle/>
                    <a:p>
                      <a:r>
                        <a:rPr lang="fr-FR" sz="1200" dirty="0" smtClean="0"/>
                        <a:t>Notation</a:t>
                      </a:r>
                      <a:endParaRPr lang="fr-FR" sz="1400" dirty="0">
                        <a:solidFill>
                          <a:schemeClr val="bg1"/>
                        </a:solidFill>
                      </a:endParaRPr>
                    </a:p>
                  </a:txBody>
                  <a:tcPr/>
                </a:tc>
                <a:tc>
                  <a:txBody>
                    <a:bodyPr/>
                    <a:lstStyle/>
                    <a:p>
                      <a:r>
                        <a:rPr lang="fr-FR" sz="2400" dirty="0" smtClean="0"/>
                        <a:t>Facteur(s) justifiant la notation </a:t>
                      </a:r>
                      <a:endParaRPr lang="fr-FR" sz="2800" dirty="0">
                        <a:solidFill>
                          <a:schemeClr val="bg1"/>
                        </a:solidFill>
                      </a:endParaRPr>
                    </a:p>
                  </a:txBody>
                  <a:tcPr/>
                </a:tc>
                <a:extLst>
                  <a:ext uri="{0D108BD9-81ED-4DB2-BD59-A6C34878D82A}">
                    <a16:rowId xmlns:a16="http://schemas.microsoft.com/office/drawing/2014/main" val="2794350146"/>
                  </a:ext>
                </a:extLst>
              </a:tr>
              <a:tr h="5002353">
                <a:tc>
                  <a:txBody>
                    <a:bodyPr/>
                    <a:lstStyle/>
                    <a:p>
                      <a:r>
                        <a:rPr lang="fr-FR" sz="2000" dirty="0" smtClean="0"/>
                        <a:t>8. Organismes à but non lucratif </a:t>
                      </a:r>
                      <a:endParaRPr lang="fr-FR" sz="2000" dirty="0"/>
                    </a:p>
                  </a:txBody>
                  <a:tcPr/>
                </a:tc>
                <a:tc>
                  <a:txBody>
                    <a:bodyPr/>
                    <a:lstStyle/>
                    <a:p>
                      <a:r>
                        <a:rPr lang="fr-FR" sz="2000" dirty="0" smtClean="0"/>
                        <a:t>NC</a:t>
                      </a:r>
                      <a:endParaRPr lang="fr-FR" sz="2000" dirty="0"/>
                    </a:p>
                  </a:txBody>
                  <a:tcPr/>
                </a:tc>
                <a:tc>
                  <a:txBody>
                    <a:bodyPr/>
                    <a:lstStyle/>
                    <a:p>
                      <a:pPr algn="just"/>
                      <a:r>
                        <a:rPr lang="fr-FR" sz="1900" dirty="0" smtClean="0"/>
                        <a:t>Incapacité à identifier le sous-ensemble d'organisations à but non lucratif (OBNL) les plus exposées au risque de détournement de fonds. </a:t>
                      </a:r>
                    </a:p>
                    <a:p>
                      <a:r>
                        <a:rPr lang="fr-FR" sz="1900" dirty="0" smtClean="0"/>
                        <a:t>Incapacité à identifier la nature des menaces pesant sur les OBNL, ce qui empêche les autorités compétentes d'appliquer une supervision ciblée et fondée sur les risques aux OBNL susceptibles d'être victimes de détournement de fonds. </a:t>
                      </a:r>
                    </a:p>
                    <a:p>
                      <a:r>
                        <a:rPr lang="fr-FR" sz="1900" dirty="0" smtClean="0"/>
                        <a:t>Absence de réévaluation périodique du secteur des OBNL. </a:t>
                      </a:r>
                    </a:p>
                    <a:p>
                      <a:r>
                        <a:rPr lang="fr-FR" sz="1900" dirty="0" smtClean="0"/>
                        <a:t>Faiblesse des mesures prises pour garantir la transparence des relations avec les OBNL. </a:t>
                      </a:r>
                    </a:p>
                    <a:p>
                      <a:pPr algn="just"/>
                      <a:r>
                        <a:rPr lang="fr-FR" sz="1900" dirty="0" smtClean="0"/>
                        <a:t>Absence de programmes de sensibilisation des OBNL et des bailleurs de fonds aux risques auxquels le secteur est confronté. </a:t>
                      </a:r>
                    </a:p>
                    <a:p>
                      <a:pPr algn="just"/>
                      <a:r>
                        <a:rPr lang="fr-FR" sz="1900" dirty="0" smtClean="0"/>
                        <a:t>Absence d'élaboration de bonnes pratiques pour faire face aux risques auxquels sont confrontées les OBNL. </a:t>
                      </a:r>
                    </a:p>
                    <a:p>
                      <a:r>
                        <a:rPr lang="fr-FR" sz="1900" dirty="0" smtClean="0"/>
                        <a:t>Absence d'incitation des OBNL à effectuer leurs transactions par des canaux financiers sécurisés. </a:t>
                      </a:r>
                    </a:p>
                    <a:p>
                      <a:r>
                        <a:rPr lang="fr-FR" sz="1900" dirty="0" smtClean="0"/>
                        <a:t>Absence de coopération et de coordination entre les autorités qui détiennent des informations sur les OBNL et les autorités d'enquête compétentes, ce qui limite la capacité de prendre les mesures nécessaires pour saisir ou geler les fonds suspects de manière efficace et urgente. </a:t>
                      </a:r>
                    </a:p>
                    <a:p>
                      <a:r>
                        <a:rPr lang="fr-FR" sz="1900" dirty="0" smtClean="0"/>
                        <a:t>Manque de clarté quant à la capacité du pays à répondre aux demandes internationales</a:t>
                      </a:r>
                      <a:r>
                        <a:rPr lang="fr-FR" sz="2000" dirty="0" smtClean="0"/>
                        <a:t>.</a:t>
                      </a:r>
                      <a:endParaRPr lang="fr-FR" sz="2000" dirty="0"/>
                    </a:p>
                  </a:txBody>
                  <a:tcPr/>
                </a:tc>
                <a:extLst>
                  <a:ext uri="{0D108BD9-81ED-4DB2-BD59-A6C34878D82A}">
                    <a16:rowId xmlns:a16="http://schemas.microsoft.com/office/drawing/2014/main" val="4193829825"/>
                  </a:ext>
                </a:extLst>
              </a:tr>
            </a:tbl>
          </a:graphicData>
        </a:graphic>
      </p:graphicFrame>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0779" y="15080"/>
            <a:ext cx="2143125" cy="1675608"/>
          </a:xfrm>
        </p:spPr>
      </p:pic>
      <p:pic>
        <p:nvPicPr>
          <p:cNvPr id="7" name="Image 6"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9101138" y="-147666"/>
            <a:ext cx="1443038" cy="2119344"/>
          </a:xfrm>
          <a:prstGeom prst="rect">
            <a:avLst/>
          </a:prstGeom>
          <a:noFill/>
          <a:ln>
            <a:noFill/>
          </a:ln>
        </p:spPr>
      </p:pic>
      <p:sp>
        <p:nvSpPr>
          <p:cNvPr id="8"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a:bodyPr>
          <a:lstStyle/>
          <a:p>
            <a:r>
              <a:rPr lang="fr-FR" b="1" dirty="0" smtClean="0"/>
              <a:t>NC recensées par le GAFI </a:t>
            </a:r>
          </a:p>
        </p:txBody>
      </p:sp>
    </p:spTree>
    <p:extLst>
      <p:ext uri="{BB962C8B-B14F-4D97-AF65-F5344CB8AC3E}">
        <p14:creationId xmlns:p14="http://schemas.microsoft.com/office/powerpoint/2010/main" val="1287872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486533"/>
            <a:ext cx="10515600" cy="304800"/>
          </a:xfrm>
        </p:spPr>
        <p:txBody>
          <a:bodyPr>
            <a:normAutofit fontScale="70000" lnSpcReduction="20000"/>
          </a:bodyPr>
          <a:lstStyle/>
          <a:p>
            <a:pPr algn="r" rtl="1"/>
            <a:r>
              <a:rPr lang="ar-DZ" dirty="0" smtClean="0"/>
              <a:t>صفحة 177</a:t>
            </a:r>
            <a:endParaRPr lang="fr-FR" dirty="0"/>
          </a:p>
        </p:txBody>
      </p:sp>
      <p:pic>
        <p:nvPicPr>
          <p:cNvPr id="4" name="Image 3"/>
          <p:cNvPicPr>
            <a:picLocks noChangeAspect="1"/>
          </p:cNvPicPr>
          <p:nvPr/>
        </p:nvPicPr>
        <p:blipFill>
          <a:blip r:embed="rId2"/>
          <a:stretch>
            <a:fillRect/>
          </a:stretch>
        </p:blipFill>
        <p:spPr>
          <a:xfrm>
            <a:off x="28579" y="324465"/>
            <a:ext cx="12163421" cy="5309419"/>
          </a:xfrm>
          <a:prstGeom prst="rect">
            <a:avLst/>
          </a:prstGeom>
        </p:spPr>
      </p:pic>
      <p:cxnSp>
        <p:nvCxnSpPr>
          <p:cNvPr id="6" name="Connecteur droit 5"/>
          <p:cNvCxnSpPr/>
          <p:nvPr/>
        </p:nvCxnSpPr>
        <p:spPr>
          <a:xfrm flipH="1">
            <a:off x="497305" y="2229853"/>
            <a:ext cx="66093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960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6257929"/>
            <a:ext cx="10515600" cy="576263"/>
          </a:xfrm>
        </p:spPr>
        <p:txBody>
          <a:bodyPr/>
          <a:lstStyle/>
          <a:p>
            <a:pPr algn="r" rtl="1"/>
            <a:r>
              <a:rPr lang="ar-DZ" dirty="0" smtClean="0"/>
              <a:t>صفحة 177</a:t>
            </a:r>
            <a:endParaRPr lang="fr-FR" dirty="0"/>
          </a:p>
        </p:txBody>
      </p:sp>
      <p:pic>
        <p:nvPicPr>
          <p:cNvPr id="4" name="Image 3"/>
          <p:cNvPicPr>
            <a:picLocks noChangeAspect="1"/>
          </p:cNvPicPr>
          <p:nvPr/>
        </p:nvPicPr>
        <p:blipFill>
          <a:blip r:embed="rId2"/>
          <a:stretch>
            <a:fillRect/>
          </a:stretch>
        </p:blipFill>
        <p:spPr>
          <a:xfrm>
            <a:off x="85728" y="28576"/>
            <a:ext cx="11914396" cy="5986462"/>
          </a:xfrm>
          <a:prstGeom prst="rect">
            <a:avLst/>
          </a:prstGeom>
        </p:spPr>
      </p:pic>
      <p:cxnSp>
        <p:nvCxnSpPr>
          <p:cNvPr id="6" name="Connecteur droit avec flèche 5"/>
          <p:cNvCxnSpPr/>
          <p:nvPr/>
        </p:nvCxnSpPr>
        <p:spPr>
          <a:xfrm flipH="1">
            <a:off x="838200" y="5566611"/>
            <a:ext cx="2947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13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261930" y="114301"/>
            <a:ext cx="11572920" cy="6415087"/>
          </a:xfrm>
          <a:prstGeom prst="rect">
            <a:avLst/>
          </a:prstGeom>
        </p:spPr>
      </p:pic>
      <p:cxnSp>
        <p:nvCxnSpPr>
          <p:cNvPr id="6" name="Connecteur droit 5"/>
          <p:cNvCxnSpPr/>
          <p:nvPr/>
        </p:nvCxnSpPr>
        <p:spPr>
          <a:xfrm flipH="1" flipV="1">
            <a:off x="838200" y="946484"/>
            <a:ext cx="10515600"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9529011" y="1379621"/>
            <a:ext cx="18247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042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9952" y="8744"/>
            <a:ext cx="2323020" cy="2197554"/>
          </a:xfrm>
          <a:prstGeom prst="rect">
            <a:avLst/>
          </a:prstGeom>
        </p:spPr>
      </p:pic>
      <p:sp>
        <p:nvSpPr>
          <p:cNvPr id="3" name="Espace réservé du contenu 2"/>
          <p:cNvSpPr>
            <a:spLocks noGrp="1"/>
          </p:cNvSpPr>
          <p:nvPr>
            <p:ph idx="1"/>
          </p:nvPr>
        </p:nvSpPr>
        <p:spPr>
          <a:xfrm>
            <a:off x="380984" y="2649779"/>
            <a:ext cx="10515600" cy="3220554"/>
          </a:xfrm>
        </p:spPr>
        <p:txBody>
          <a:bodyPr>
            <a:noAutofit/>
          </a:bodyPr>
          <a:lstStyle/>
          <a:p>
            <a:pPr marL="0" indent="0" algn="just">
              <a:buNone/>
            </a:pPr>
            <a:endParaRPr lang="fr-FR" sz="3600" dirty="0" smtClean="0"/>
          </a:p>
          <a:p>
            <a:pPr marL="0" indent="0" algn="just">
              <a:buNone/>
            </a:pPr>
            <a:endParaRPr lang="fr-FR" sz="3600" dirty="0" smtClean="0"/>
          </a:p>
          <a:p>
            <a:pPr marL="0" indent="0" algn="just">
              <a:buNone/>
            </a:pPr>
            <a:endParaRPr lang="fr-FR" dirty="0" smtClean="0"/>
          </a:p>
          <a:p>
            <a:pPr marL="0" indent="0" algn="just">
              <a:buNone/>
            </a:pPr>
            <a:endParaRPr lang="fr-FR" sz="1100" dirty="0" smtClean="0"/>
          </a:p>
        </p:txBody>
      </p:sp>
      <p:sp>
        <p:nvSpPr>
          <p:cNvPr id="7" name="Rectangle 6"/>
          <p:cNvSpPr/>
          <p:nvPr/>
        </p:nvSpPr>
        <p:spPr>
          <a:xfrm>
            <a:off x="699425" y="5973020"/>
            <a:ext cx="10819065" cy="923330"/>
          </a:xfrm>
          <a:prstGeom prst="rect">
            <a:avLst/>
          </a:prstGeom>
        </p:spPr>
        <p:txBody>
          <a:bodyPr wrap="square">
            <a:spAutoFit/>
          </a:bodyPr>
          <a:lstStyle/>
          <a:p>
            <a:r>
              <a:rPr lang="fr-FR" dirty="0" smtClean="0"/>
              <a:t>Source : Kamel AYADI et Cie, GUIDE DES BONNES PRATIQUES POUR UNE MEILLEURE GOUVERNANCE DES ETABLISSEMENTS ET DES ENTREPRISES PUBLICS, HCCAF, 1ère Edition- Avenue de La Liberté, Tunis disponible sur le site www. hccaf.tn, Janvier 2019</a:t>
            </a:r>
            <a:endParaRPr lang="fr-FR" dirty="0"/>
          </a:p>
        </p:txBody>
      </p:sp>
      <p:sp>
        <p:nvSpPr>
          <p:cNvPr id="8" name="Titre 1"/>
          <p:cNvSpPr txBox="1">
            <a:spLocks/>
          </p:cNvSpPr>
          <p:nvPr/>
        </p:nvSpPr>
        <p:spPr>
          <a:xfrm>
            <a:off x="3656424" y="913955"/>
            <a:ext cx="4602203" cy="106767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algn="ctr"/>
            <a:r>
              <a:rPr lang="fr-FR" sz="4000" b="1" dirty="0" smtClean="0">
                <a:solidFill>
                  <a:schemeClr val="tx1"/>
                </a:solidFill>
              </a:rPr>
              <a:t>La gouvernance</a:t>
            </a:r>
            <a:endParaRPr lang="fr-FR" sz="4000" b="1" dirty="0">
              <a:solidFill>
                <a:schemeClr val="tx1"/>
              </a:solidFill>
            </a:endParaRPr>
          </a:p>
        </p:txBody>
      </p:sp>
      <p:sp>
        <p:nvSpPr>
          <p:cNvPr id="9" name="Flèche vers le bas 8"/>
          <p:cNvSpPr/>
          <p:nvPr/>
        </p:nvSpPr>
        <p:spPr>
          <a:xfrm>
            <a:off x="5612600" y="2293257"/>
            <a:ext cx="1071570" cy="995920"/>
          </a:xfrm>
          <a:prstGeom prst="down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itre 1"/>
          <p:cNvSpPr txBox="1">
            <a:spLocks/>
          </p:cNvSpPr>
          <p:nvPr/>
        </p:nvSpPr>
        <p:spPr>
          <a:xfrm>
            <a:off x="635817" y="3581190"/>
            <a:ext cx="11052629" cy="178703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algn="ctr"/>
            <a:r>
              <a:rPr lang="fr-FR" sz="2800" b="1" dirty="0" smtClean="0">
                <a:solidFill>
                  <a:schemeClr val="tx1"/>
                </a:solidFill>
              </a:rPr>
              <a:t>Aristote a cité la «bonne gouvernance» pour décrire un </a:t>
            </a:r>
          </a:p>
          <a:p>
            <a:pPr algn="ctr"/>
            <a:r>
              <a:rPr lang="fr-FR" sz="3600" b="1" dirty="0" smtClean="0">
                <a:solidFill>
                  <a:schemeClr val="tx1"/>
                </a:solidFill>
              </a:rPr>
              <a:t>État dirigé par</a:t>
            </a:r>
            <a:r>
              <a:rPr lang="fr-FR" sz="2800" b="1" dirty="0" smtClean="0">
                <a:solidFill>
                  <a:schemeClr val="tx1"/>
                </a:solidFill>
              </a:rPr>
              <a:t> </a:t>
            </a:r>
            <a:r>
              <a:rPr lang="fr-FR" sz="3600" b="1" dirty="0" smtClean="0">
                <a:solidFill>
                  <a:schemeClr val="tx1"/>
                </a:solidFill>
              </a:rPr>
              <a:t>un dirigeant «juste» </a:t>
            </a:r>
          </a:p>
          <a:p>
            <a:pPr algn="ctr"/>
            <a:r>
              <a:rPr lang="fr-FR" sz="3600" b="1" dirty="0" smtClean="0">
                <a:solidFill>
                  <a:schemeClr val="tx1"/>
                </a:solidFill>
              </a:rPr>
              <a:t>et qui respecte la «morale »</a:t>
            </a:r>
            <a:endParaRPr lang="fr-FR" sz="3600" b="1" dirty="0">
              <a:solidFill>
                <a:schemeClr val="tx1"/>
              </a:solidFill>
            </a:endParaRPr>
          </a:p>
        </p:txBody>
      </p:sp>
    </p:spTree>
    <p:extLst>
      <p:ext uri="{BB962C8B-B14F-4D97-AF65-F5344CB8AC3E}">
        <p14:creationId xmlns:p14="http://schemas.microsoft.com/office/powerpoint/2010/main" val="3838565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779033465"/>
              </p:ext>
            </p:extLst>
          </p:nvPr>
        </p:nvGraphicFramePr>
        <p:xfrm>
          <a:off x="0" y="1357312"/>
          <a:ext cx="12141211" cy="5500687"/>
        </p:xfrm>
        <a:graphic>
          <a:graphicData uri="http://schemas.openxmlformats.org/drawingml/2006/table">
            <a:tbl>
              <a:tblPr firstRow="1" bandRow="1">
                <a:tableStyleId>{5C22544A-7EE6-4342-B048-85BDC9FD1C3A}</a:tableStyleId>
              </a:tblPr>
              <a:tblGrid>
                <a:gridCol w="1728788">
                  <a:extLst>
                    <a:ext uri="{9D8B030D-6E8A-4147-A177-3AD203B41FA5}">
                      <a16:colId xmlns:a16="http://schemas.microsoft.com/office/drawing/2014/main" val="2391146296"/>
                    </a:ext>
                  </a:extLst>
                </a:gridCol>
                <a:gridCol w="785812">
                  <a:extLst>
                    <a:ext uri="{9D8B030D-6E8A-4147-A177-3AD203B41FA5}">
                      <a16:colId xmlns:a16="http://schemas.microsoft.com/office/drawing/2014/main" val="721970778"/>
                    </a:ext>
                  </a:extLst>
                </a:gridCol>
                <a:gridCol w="9626611">
                  <a:extLst>
                    <a:ext uri="{9D8B030D-6E8A-4147-A177-3AD203B41FA5}">
                      <a16:colId xmlns:a16="http://schemas.microsoft.com/office/drawing/2014/main" val="1732762725"/>
                    </a:ext>
                  </a:extLst>
                </a:gridCol>
              </a:tblGrid>
              <a:tr h="498334">
                <a:tc>
                  <a:txBody>
                    <a:bodyPr/>
                    <a:lstStyle/>
                    <a:p>
                      <a:r>
                        <a:rPr lang="fr-FR" sz="1600" dirty="0" smtClean="0">
                          <a:solidFill>
                            <a:schemeClr val="bg1"/>
                          </a:solidFill>
                        </a:rPr>
                        <a:t>Recommandation</a:t>
                      </a:r>
                      <a:endParaRPr lang="fr-FR" sz="1600" dirty="0">
                        <a:solidFill>
                          <a:schemeClr val="bg1"/>
                        </a:solidFill>
                      </a:endParaRPr>
                    </a:p>
                  </a:txBody>
                  <a:tcPr/>
                </a:tc>
                <a:tc>
                  <a:txBody>
                    <a:bodyPr/>
                    <a:lstStyle/>
                    <a:p>
                      <a:r>
                        <a:rPr lang="fr-FR" sz="1200" dirty="0" smtClean="0"/>
                        <a:t>Notation</a:t>
                      </a:r>
                      <a:endParaRPr lang="fr-FR" sz="1400" dirty="0">
                        <a:solidFill>
                          <a:schemeClr val="bg1"/>
                        </a:solidFill>
                      </a:endParaRPr>
                    </a:p>
                  </a:txBody>
                  <a:tcPr/>
                </a:tc>
                <a:tc>
                  <a:txBody>
                    <a:bodyPr/>
                    <a:lstStyle/>
                    <a:p>
                      <a:r>
                        <a:rPr lang="fr-FR" sz="2400" dirty="0" smtClean="0"/>
                        <a:t>Facteur(s) justifiant la notation </a:t>
                      </a:r>
                      <a:endParaRPr lang="fr-FR" sz="2800" dirty="0">
                        <a:solidFill>
                          <a:schemeClr val="bg1"/>
                        </a:solidFill>
                      </a:endParaRPr>
                    </a:p>
                  </a:txBody>
                  <a:tcPr/>
                </a:tc>
                <a:extLst>
                  <a:ext uri="{0D108BD9-81ED-4DB2-BD59-A6C34878D82A}">
                    <a16:rowId xmlns:a16="http://schemas.microsoft.com/office/drawing/2014/main" val="2794350146"/>
                  </a:ext>
                </a:extLst>
              </a:tr>
              <a:tr h="5002353">
                <a:tc>
                  <a:txBody>
                    <a:bodyPr/>
                    <a:lstStyle/>
                    <a:p>
                      <a:r>
                        <a:rPr lang="fr-FR" sz="2000" dirty="0" smtClean="0"/>
                        <a:t>15. Nouvelles technologies</a:t>
                      </a:r>
                      <a:endParaRPr lang="fr-FR" sz="2000" dirty="0"/>
                    </a:p>
                  </a:txBody>
                  <a:tcPr/>
                </a:tc>
                <a:tc>
                  <a:txBody>
                    <a:bodyPr/>
                    <a:lstStyle/>
                    <a:p>
                      <a:r>
                        <a:rPr lang="fr-FR" sz="2000" dirty="0" smtClean="0"/>
                        <a:t>NC</a:t>
                      </a:r>
                      <a:endParaRPr lang="fr-FR" sz="2000" dirty="0"/>
                    </a:p>
                  </a:txBody>
                  <a:tcPr/>
                </a:tc>
                <a:tc>
                  <a:txBody>
                    <a:bodyPr/>
                    <a:lstStyle/>
                    <a:p>
                      <a:r>
                        <a:rPr lang="fr-FR" sz="2400" dirty="0" smtClean="0"/>
                        <a:t>Les institutions financières ne sont pas tenues d'identifier et d'évaluer les risques de blanchiment de capitaux et de financement du terrorisme liés aux nouvelles technologies, aux nouveaux produits et aux nouvelles pratiques commerciales. </a:t>
                      </a:r>
                    </a:p>
                    <a:p>
                      <a:r>
                        <a:rPr lang="fr-FR" sz="2400" dirty="0" smtClean="0"/>
                        <a:t>Le défaut d'identification et d'évaluation des risques de blanchiment de capitaux et de financement du terrorisme découlant des activités liées aux actifs virtuels, et des activités ou opérations des fournisseurs de services d'actifs virtuels (PSAV), les PSAV ne sont pas tenus de s'enregistrer ni d'obtenir une licence. </a:t>
                      </a:r>
                    </a:p>
                    <a:p>
                      <a:r>
                        <a:rPr lang="fr-FR" sz="2400" dirty="0" smtClean="0"/>
                        <a:t>Absence de mesures permettant d'identifier les personnes physiques ou morales qui exercent des activités de PSAV sans licence ni enregistrement, et de leur appliquer des sanctions proportionnées. </a:t>
                      </a:r>
                      <a:endParaRPr lang="fr-FR" sz="2400" dirty="0"/>
                    </a:p>
                  </a:txBody>
                  <a:tcPr/>
                </a:tc>
                <a:extLst>
                  <a:ext uri="{0D108BD9-81ED-4DB2-BD59-A6C34878D82A}">
                    <a16:rowId xmlns:a16="http://schemas.microsoft.com/office/drawing/2014/main" val="4193829825"/>
                  </a:ext>
                </a:extLst>
              </a:tr>
            </a:tbl>
          </a:graphicData>
        </a:graphic>
      </p:graphicFrame>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0779" y="15080"/>
            <a:ext cx="2143125" cy="1675608"/>
          </a:xfrm>
        </p:spPr>
      </p:pic>
      <p:pic>
        <p:nvPicPr>
          <p:cNvPr id="7" name="Image 6"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9101138" y="-147666"/>
            <a:ext cx="1443038" cy="2119344"/>
          </a:xfrm>
          <a:prstGeom prst="rect">
            <a:avLst/>
          </a:prstGeom>
          <a:noFill/>
          <a:ln>
            <a:noFill/>
          </a:ln>
        </p:spPr>
      </p:pic>
      <p:sp>
        <p:nvSpPr>
          <p:cNvPr id="9"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a:bodyPr>
          <a:lstStyle/>
          <a:p>
            <a:r>
              <a:rPr lang="fr-FR" b="1" dirty="0" smtClean="0"/>
              <a:t>NC recensées par le GAFI </a:t>
            </a:r>
          </a:p>
        </p:txBody>
      </p:sp>
    </p:spTree>
    <p:extLst>
      <p:ext uri="{BB962C8B-B14F-4D97-AF65-F5344CB8AC3E}">
        <p14:creationId xmlns:p14="http://schemas.microsoft.com/office/powerpoint/2010/main" val="41977111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544697162"/>
              </p:ext>
            </p:extLst>
          </p:nvPr>
        </p:nvGraphicFramePr>
        <p:xfrm>
          <a:off x="0" y="1357312"/>
          <a:ext cx="12141211" cy="5500687"/>
        </p:xfrm>
        <a:graphic>
          <a:graphicData uri="http://schemas.openxmlformats.org/drawingml/2006/table">
            <a:tbl>
              <a:tblPr firstRow="1" bandRow="1">
                <a:tableStyleId>{5C22544A-7EE6-4342-B048-85BDC9FD1C3A}</a:tableStyleId>
              </a:tblPr>
              <a:tblGrid>
                <a:gridCol w="1728788">
                  <a:extLst>
                    <a:ext uri="{9D8B030D-6E8A-4147-A177-3AD203B41FA5}">
                      <a16:colId xmlns:a16="http://schemas.microsoft.com/office/drawing/2014/main" val="2391146296"/>
                    </a:ext>
                  </a:extLst>
                </a:gridCol>
                <a:gridCol w="785812">
                  <a:extLst>
                    <a:ext uri="{9D8B030D-6E8A-4147-A177-3AD203B41FA5}">
                      <a16:colId xmlns:a16="http://schemas.microsoft.com/office/drawing/2014/main" val="721970778"/>
                    </a:ext>
                  </a:extLst>
                </a:gridCol>
                <a:gridCol w="9626611">
                  <a:extLst>
                    <a:ext uri="{9D8B030D-6E8A-4147-A177-3AD203B41FA5}">
                      <a16:colId xmlns:a16="http://schemas.microsoft.com/office/drawing/2014/main" val="1732762725"/>
                    </a:ext>
                  </a:extLst>
                </a:gridCol>
              </a:tblGrid>
              <a:tr h="498334">
                <a:tc>
                  <a:txBody>
                    <a:bodyPr/>
                    <a:lstStyle/>
                    <a:p>
                      <a:r>
                        <a:rPr lang="fr-FR" sz="1600" dirty="0" smtClean="0">
                          <a:solidFill>
                            <a:schemeClr val="bg1"/>
                          </a:solidFill>
                        </a:rPr>
                        <a:t>Recommandation</a:t>
                      </a:r>
                      <a:endParaRPr lang="fr-FR" sz="1600" dirty="0">
                        <a:solidFill>
                          <a:schemeClr val="bg1"/>
                        </a:solidFill>
                      </a:endParaRPr>
                    </a:p>
                  </a:txBody>
                  <a:tcPr/>
                </a:tc>
                <a:tc>
                  <a:txBody>
                    <a:bodyPr/>
                    <a:lstStyle/>
                    <a:p>
                      <a:r>
                        <a:rPr lang="fr-FR" sz="1200" dirty="0" smtClean="0"/>
                        <a:t>Notation</a:t>
                      </a:r>
                      <a:endParaRPr lang="fr-FR" sz="1400" dirty="0">
                        <a:solidFill>
                          <a:schemeClr val="bg1"/>
                        </a:solidFill>
                      </a:endParaRPr>
                    </a:p>
                  </a:txBody>
                  <a:tcPr/>
                </a:tc>
                <a:tc>
                  <a:txBody>
                    <a:bodyPr/>
                    <a:lstStyle/>
                    <a:p>
                      <a:r>
                        <a:rPr lang="fr-FR" sz="2400" dirty="0" smtClean="0"/>
                        <a:t>Facteur(s) justifiant la notation </a:t>
                      </a:r>
                      <a:endParaRPr lang="fr-FR" sz="2800" dirty="0">
                        <a:solidFill>
                          <a:schemeClr val="bg1"/>
                        </a:solidFill>
                      </a:endParaRPr>
                    </a:p>
                  </a:txBody>
                  <a:tcPr/>
                </a:tc>
                <a:extLst>
                  <a:ext uri="{0D108BD9-81ED-4DB2-BD59-A6C34878D82A}">
                    <a16:rowId xmlns:a16="http://schemas.microsoft.com/office/drawing/2014/main" val="2794350146"/>
                  </a:ext>
                </a:extLst>
              </a:tr>
              <a:tr h="5002353">
                <a:tc>
                  <a:txBody>
                    <a:bodyPr/>
                    <a:lstStyle/>
                    <a:p>
                      <a:r>
                        <a:rPr lang="fr-FR" sz="2000" dirty="0" smtClean="0"/>
                        <a:t>16. Virements électroniques</a:t>
                      </a:r>
                      <a:endParaRPr lang="fr-FR" sz="2000" dirty="0"/>
                    </a:p>
                  </a:txBody>
                  <a:tcPr/>
                </a:tc>
                <a:tc>
                  <a:txBody>
                    <a:bodyPr/>
                    <a:lstStyle/>
                    <a:p>
                      <a:r>
                        <a:rPr lang="fr-FR" sz="2000" dirty="0" smtClean="0"/>
                        <a:t>NC</a:t>
                      </a:r>
                      <a:endParaRPr lang="fr-FR" sz="2000" dirty="0"/>
                    </a:p>
                  </a:txBody>
                  <a:tcPr/>
                </a:tc>
                <a:tc>
                  <a:txBody>
                    <a:bodyPr/>
                    <a:lstStyle/>
                    <a:p>
                      <a:r>
                        <a:rPr lang="fr-FR" sz="3200" dirty="0" smtClean="0"/>
                        <a:t>Ne pas exiger des institutions financières qu’elles se conforment aux exigences de la règle 16 en vertu d’un document officiel qui remplit les conditions requises pour être considéré comme un moyen exécutoire.</a:t>
                      </a:r>
                      <a:endParaRPr lang="fr-FR" sz="3200" dirty="0"/>
                    </a:p>
                  </a:txBody>
                  <a:tcPr/>
                </a:tc>
                <a:extLst>
                  <a:ext uri="{0D108BD9-81ED-4DB2-BD59-A6C34878D82A}">
                    <a16:rowId xmlns:a16="http://schemas.microsoft.com/office/drawing/2014/main" val="4193829825"/>
                  </a:ext>
                </a:extLst>
              </a:tr>
            </a:tbl>
          </a:graphicData>
        </a:graphic>
      </p:graphicFrame>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0779" y="15080"/>
            <a:ext cx="2143125" cy="1675608"/>
          </a:xfrm>
        </p:spPr>
      </p:pic>
      <p:pic>
        <p:nvPicPr>
          <p:cNvPr id="7" name="Image 6"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9101138" y="-147666"/>
            <a:ext cx="1443038" cy="2119344"/>
          </a:xfrm>
          <a:prstGeom prst="rect">
            <a:avLst/>
          </a:prstGeom>
          <a:noFill/>
          <a:ln>
            <a:noFill/>
          </a:ln>
        </p:spPr>
      </p:pic>
      <p:sp>
        <p:nvSpPr>
          <p:cNvPr id="8"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a:bodyPr>
          <a:lstStyle/>
          <a:p>
            <a:r>
              <a:rPr lang="fr-FR" b="1" dirty="0" smtClean="0"/>
              <a:t>NC recensées par le GAFI </a:t>
            </a:r>
          </a:p>
        </p:txBody>
      </p:sp>
    </p:spTree>
    <p:extLst>
      <p:ext uri="{BB962C8B-B14F-4D97-AF65-F5344CB8AC3E}">
        <p14:creationId xmlns:p14="http://schemas.microsoft.com/office/powerpoint/2010/main" val="1662151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290167264"/>
              </p:ext>
            </p:extLst>
          </p:nvPr>
        </p:nvGraphicFramePr>
        <p:xfrm>
          <a:off x="0" y="1357312"/>
          <a:ext cx="12141211" cy="5500687"/>
        </p:xfrm>
        <a:graphic>
          <a:graphicData uri="http://schemas.openxmlformats.org/drawingml/2006/table">
            <a:tbl>
              <a:tblPr firstRow="1" bandRow="1">
                <a:tableStyleId>{5C22544A-7EE6-4342-B048-85BDC9FD1C3A}</a:tableStyleId>
              </a:tblPr>
              <a:tblGrid>
                <a:gridCol w="1728788">
                  <a:extLst>
                    <a:ext uri="{9D8B030D-6E8A-4147-A177-3AD203B41FA5}">
                      <a16:colId xmlns:a16="http://schemas.microsoft.com/office/drawing/2014/main" val="2391146296"/>
                    </a:ext>
                  </a:extLst>
                </a:gridCol>
                <a:gridCol w="785812">
                  <a:extLst>
                    <a:ext uri="{9D8B030D-6E8A-4147-A177-3AD203B41FA5}">
                      <a16:colId xmlns:a16="http://schemas.microsoft.com/office/drawing/2014/main" val="721970778"/>
                    </a:ext>
                  </a:extLst>
                </a:gridCol>
                <a:gridCol w="9626611">
                  <a:extLst>
                    <a:ext uri="{9D8B030D-6E8A-4147-A177-3AD203B41FA5}">
                      <a16:colId xmlns:a16="http://schemas.microsoft.com/office/drawing/2014/main" val="1732762725"/>
                    </a:ext>
                  </a:extLst>
                </a:gridCol>
              </a:tblGrid>
              <a:tr h="498334">
                <a:tc>
                  <a:txBody>
                    <a:bodyPr/>
                    <a:lstStyle/>
                    <a:p>
                      <a:r>
                        <a:rPr lang="fr-FR" sz="1600" dirty="0" smtClean="0">
                          <a:solidFill>
                            <a:schemeClr val="bg1"/>
                          </a:solidFill>
                        </a:rPr>
                        <a:t>Recommandation</a:t>
                      </a:r>
                      <a:endParaRPr lang="fr-FR" sz="1600" dirty="0">
                        <a:solidFill>
                          <a:schemeClr val="bg1"/>
                        </a:solidFill>
                      </a:endParaRPr>
                    </a:p>
                  </a:txBody>
                  <a:tcPr/>
                </a:tc>
                <a:tc>
                  <a:txBody>
                    <a:bodyPr/>
                    <a:lstStyle/>
                    <a:p>
                      <a:r>
                        <a:rPr lang="fr-FR" sz="1200" dirty="0" smtClean="0"/>
                        <a:t>Notation</a:t>
                      </a:r>
                      <a:endParaRPr lang="fr-FR" sz="1400" dirty="0">
                        <a:solidFill>
                          <a:schemeClr val="bg1"/>
                        </a:solidFill>
                      </a:endParaRPr>
                    </a:p>
                  </a:txBody>
                  <a:tcPr/>
                </a:tc>
                <a:tc>
                  <a:txBody>
                    <a:bodyPr/>
                    <a:lstStyle/>
                    <a:p>
                      <a:r>
                        <a:rPr lang="fr-FR" sz="2400" dirty="0" smtClean="0"/>
                        <a:t>Facteur(s) justifiant la notation </a:t>
                      </a:r>
                      <a:endParaRPr lang="fr-FR" sz="2800" dirty="0">
                        <a:solidFill>
                          <a:schemeClr val="bg1"/>
                        </a:solidFill>
                      </a:endParaRPr>
                    </a:p>
                  </a:txBody>
                  <a:tcPr/>
                </a:tc>
                <a:extLst>
                  <a:ext uri="{0D108BD9-81ED-4DB2-BD59-A6C34878D82A}">
                    <a16:rowId xmlns:a16="http://schemas.microsoft.com/office/drawing/2014/main" val="2794350146"/>
                  </a:ext>
                </a:extLst>
              </a:tr>
              <a:tr h="5002353">
                <a:tc>
                  <a:txBody>
                    <a:bodyPr/>
                    <a:lstStyle/>
                    <a:p>
                      <a:r>
                        <a:rPr lang="fr-FR" sz="2000" dirty="0" smtClean="0"/>
                        <a:t>24. Transparence et bénéficiaires effectifs des personnes morales </a:t>
                      </a:r>
                      <a:endParaRPr lang="fr-FR" sz="2000" dirty="0"/>
                    </a:p>
                  </a:txBody>
                  <a:tcPr/>
                </a:tc>
                <a:tc>
                  <a:txBody>
                    <a:bodyPr/>
                    <a:lstStyle/>
                    <a:p>
                      <a:r>
                        <a:rPr lang="fr-FR" sz="2000" dirty="0" smtClean="0"/>
                        <a:t>NC</a:t>
                      </a:r>
                      <a:endParaRPr lang="fr-FR" sz="2000" dirty="0"/>
                    </a:p>
                  </a:txBody>
                  <a:tcPr/>
                </a:tc>
                <a:tc>
                  <a:txBody>
                    <a:bodyPr/>
                    <a:lstStyle/>
                    <a:p>
                      <a:r>
                        <a:rPr lang="fr-FR" sz="3200" dirty="0" smtClean="0"/>
                        <a:t>• La plupart des exigences de cette recommandation ne sont pas respectées.</a:t>
                      </a:r>
                      <a:endParaRPr lang="fr-FR" sz="3200" dirty="0"/>
                    </a:p>
                  </a:txBody>
                  <a:tcPr/>
                </a:tc>
                <a:extLst>
                  <a:ext uri="{0D108BD9-81ED-4DB2-BD59-A6C34878D82A}">
                    <a16:rowId xmlns:a16="http://schemas.microsoft.com/office/drawing/2014/main" val="4193829825"/>
                  </a:ext>
                </a:extLst>
              </a:tr>
            </a:tbl>
          </a:graphicData>
        </a:graphic>
      </p:graphicFrame>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0779" y="15080"/>
            <a:ext cx="2143125" cy="1675608"/>
          </a:xfrm>
        </p:spPr>
      </p:pic>
      <p:pic>
        <p:nvPicPr>
          <p:cNvPr id="7" name="Image 6"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9101138" y="-147666"/>
            <a:ext cx="1443038" cy="2119344"/>
          </a:xfrm>
          <a:prstGeom prst="rect">
            <a:avLst/>
          </a:prstGeom>
          <a:noFill/>
          <a:ln>
            <a:noFill/>
          </a:ln>
        </p:spPr>
      </p:pic>
      <p:sp>
        <p:nvSpPr>
          <p:cNvPr id="8"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a:bodyPr>
          <a:lstStyle/>
          <a:p>
            <a:r>
              <a:rPr lang="fr-FR" b="1" dirty="0" smtClean="0"/>
              <a:t>NC recensées par le GAFI </a:t>
            </a:r>
          </a:p>
        </p:txBody>
      </p:sp>
    </p:spTree>
    <p:extLst>
      <p:ext uri="{BB962C8B-B14F-4D97-AF65-F5344CB8AC3E}">
        <p14:creationId xmlns:p14="http://schemas.microsoft.com/office/powerpoint/2010/main" val="975271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86513"/>
            <a:ext cx="10515600" cy="476250"/>
          </a:xfrm>
        </p:spPr>
        <p:txBody>
          <a:bodyPr/>
          <a:lstStyle/>
          <a:p>
            <a:pPr marL="0" indent="0" algn="r" rtl="1">
              <a:buNone/>
            </a:pPr>
            <a:r>
              <a:rPr lang="ar-DZ" dirty="0" smtClean="0"/>
              <a:t>صفحة 105 من التقرير</a:t>
            </a:r>
            <a:endParaRPr lang="fr-FR" dirty="0" smtClean="0"/>
          </a:p>
        </p:txBody>
      </p:sp>
      <p:pic>
        <p:nvPicPr>
          <p:cNvPr id="2" name="Image 1"/>
          <p:cNvPicPr>
            <a:picLocks noChangeAspect="1"/>
          </p:cNvPicPr>
          <p:nvPr/>
        </p:nvPicPr>
        <p:blipFill>
          <a:blip r:embed="rId2"/>
          <a:stretch>
            <a:fillRect/>
          </a:stretch>
        </p:blipFill>
        <p:spPr>
          <a:xfrm>
            <a:off x="310023" y="238083"/>
            <a:ext cx="11559970" cy="5764511"/>
          </a:xfrm>
          <a:prstGeom prst="rect">
            <a:avLst/>
          </a:prstGeom>
        </p:spPr>
      </p:pic>
      <p:cxnSp>
        <p:nvCxnSpPr>
          <p:cNvPr id="5" name="Connecteur droit 4"/>
          <p:cNvCxnSpPr/>
          <p:nvPr/>
        </p:nvCxnSpPr>
        <p:spPr>
          <a:xfrm flipH="1">
            <a:off x="2261937" y="3882189"/>
            <a:ext cx="4219074" cy="320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624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6343648"/>
            <a:ext cx="10515600" cy="490541"/>
          </a:xfrm>
        </p:spPr>
        <p:txBody>
          <a:bodyPr/>
          <a:lstStyle/>
          <a:p>
            <a:pPr marL="0" indent="0" algn="r" rtl="1">
              <a:buNone/>
            </a:pPr>
            <a:r>
              <a:rPr lang="ar-DZ" dirty="0" smtClean="0"/>
              <a:t>صفحة 139</a:t>
            </a:r>
            <a:endParaRPr lang="fr-FR" dirty="0"/>
          </a:p>
        </p:txBody>
      </p:sp>
      <p:pic>
        <p:nvPicPr>
          <p:cNvPr id="4" name="Image 3"/>
          <p:cNvPicPr>
            <a:picLocks noChangeAspect="1"/>
          </p:cNvPicPr>
          <p:nvPr/>
        </p:nvPicPr>
        <p:blipFill>
          <a:blip r:embed="rId2"/>
          <a:stretch>
            <a:fillRect/>
          </a:stretch>
        </p:blipFill>
        <p:spPr>
          <a:xfrm>
            <a:off x="542915" y="365125"/>
            <a:ext cx="11293800" cy="3463925"/>
          </a:xfrm>
          <a:prstGeom prst="rect">
            <a:avLst/>
          </a:prstGeom>
        </p:spPr>
      </p:pic>
      <p:pic>
        <p:nvPicPr>
          <p:cNvPr id="5" name="Image 4"/>
          <p:cNvPicPr>
            <a:picLocks noChangeAspect="1"/>
          </p:cNvPicPr>
          <p:nvPr/>
        </p:nvPicPr>
        <p:blipFill>
          <a:blip r:embed="rId3"/>
          <a:stretch>
            <a:fillRect/>
          </a:stretch>
        </p:blipFill>
        <p:spPr>
          <a:xfrm>
            <a:off x="428625" y="3748091"/>
            <a:ext cx="11201401" cy="2595558"/>
          </a:xfrm>
          <a:prstGeom prst="rect">
            <a:avLst/>
          </a:prstGeom>
        </p:spPr>
      </p:pic>
      <p:cxnSp>
        <p:nvCxnSpPr>
          <p:cNvPr id="7" name="Connecteur droit 6"/>
          <p:cNvCxnSpPr/>
          <p:nvPr/>
        </p:nvCxnSpPr>
        <p:spPr>
          <a:xfrm flipH="1" flipV="1">
            <a:off x="838200" y="1203158"/>
            <a:ext cx="10086474"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1026695" y="1860884"/>
            <a:ext cx="10074442"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838200" y="2454442"/>
            <a:ext cx="10262937" cy="32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88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314326" y="671511"/>
            <a:ext cx="11372846" cy="5724554"/>
          </a:xfrm>
          <a:prstGeom prst="rect">
            <a:avLst/>
          </a:prstGeom>
        </p:spPr>
      </p:pic>
      <p:cxnSp>
        <p:nvCxnSpPr>
          <p:cNvPr id="6" name="Connecteur droit 5"/>
          <p:cNvCxnSpPr/>
          <p:nvPr/>
        </p:nvCxnSpPr>
        <p:spPr>
          <a:xfrm flipH="1">
            <a:off x="1026695" y="1235242"/>
            <a:ext cx="10327105" cy="48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838200" y="2149642"/>
            <a:ext cx="10515600" cy="160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721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653596104"/>
              </p:ext>
            </p:extLst>
          </p:nvPr>
        </p:nvGraphicFramePr>
        <p:xfrm>
          <a:off x="0" y="1357312"/>
          <a:ext cx="12141211" cy="5500687"/>
        </p:xfrm>
        <a:graphic>
          <a:graphicData uri="http://schemas.openxmlformats.org/drawingml/2006/table">
            <a:tbl>
              <a:tblPr firstRow="1" bandRow="1">
                <a:tableStyleId>{5C22544A-7EE6-4342-B048-85BDC9FD1C3A}</a:tableStyleId>
              </a:tblPr>
              <a:tblGrid>
                <a:gridCol w="1728788">
                  <a:extLst>
                    <a:ext uri="{9D8B030D-6E8A-4147-A177-3AD203B41FA5}">
                      <a16:colId xmlns:a16="http://schemas.microsoft.com/office/drawing/2014/main" val="2391146296"/>
                    </a:ext>
                  </a:extLst>
                </a:gridCol>
                <a:gridCol w="785812">
                  <a:extLst>
                    <a:ext uri="{9D8B030D-6E8A-4147-A177-3AD203B41FA5}">
                      <a16:colId xmlns:a16="http://schemas.microsoft.com/office/drawing/2014/main" val="721970778"/>
                    </a:ext>
                  </a:extLst>
                </a:gridCol>
                <a:gridCol w="9626611">
                  <a:extLst>
                    <a:ext uri="{9D8B030D-6E8A-4147-A177-3AD203B41FA5}">
                      <a16:colId xmlns:a16="http://schemas.microsoft.com/office/drawing/2014/main" val="1732762725"/>
                    </a:ext>
                  </a:extLst>
                </a:gridCol>
              </a:tblGrid>
              <a:tr h="498334">
                <a:tc>
                  <a:txBody>
                    <a:bodyPr/>
                    <a:lstStyle/>
                    <a:p>
                      <a:r>
                        <a:rPr lang="fr-FR" sz="1600" dirty="0" smtClean="0">
                          <a:solidFill>
                            <a:schemeClr val="bg1"/>
                          </a:solidFill>
                        </a:rPr>
                        <a:t>Recommandation</a:t>
                      </a:r>
                      <a:endParaRPr lang="fr-FR" sz="1600" dirty="0">
                        <a:solidFill>
                          <a:schemeClr val="bg1"/>
                        </a:solidFill>
                      </a:endParaRPr>
                    </a:p>
                  </a:txBody>
                  <a:tcPr/>
                </a:tc>
                <a:tc>
                  <a:txBody>
                    <a:bodyPr/>
                    <a:lstStyle/>
                    <a:p>
                      <a:r>
                        <a:rPr lang="fr-FR" sz="1200" dirty="0" smtClean="0"/>
                        <a:t>Notation</a:t>
                      </a:r>
                      <a:endParaRPr lang="fr-FR" sz="1400" dirty="0">
                        <a:solidFill>
                          <a:schemeClr val="bg1"/>
                        </a:solidFill>
                      </a:endParaRPr>
                    </a:p>
                  </a:txBody>
                  <a:tcPr/>
                </a:tc>
                <a:tc>
                  <a:txBody>
                    <a:bodyPr/>
                    <a:lstStyle/>
                    <a:p>
                      <a:r>
                        <a:rPr lang="fr-FR" sz="2400" dirty="0" smtClean="0"/>
                        <a:t>Facteur(s) justifiant la notation </a:t>
                      </a:r>
                      <a:endParaRPr lang="fr-FR" sz="2800" dirty="0">
                        <a:solidFill>
                          <a:schemeClr val="bg1"/>
                        </a:solidFill>
                      </a:endParaRPr>
                    </a:p>
                  </a:txBody>
                  <a:tcPr/>
                </a:tc>
                <a:extLst>
                  <a:ext uri="{0D108BD9-81ED-4DB2-BD59-A6C34878D82A}">
                    <a16:rowId xmlns:a16="http://schemas.microsoft.com/office/drawing/2014/main" val="2794350146"/>
                  </a:ext>
                </a:extLst>
              </a:tr>
              <a:tr h="5002353">
                <a:tc>
                  <a:txBody>
                    <a:bodyPr/>
                    <a:lstStyle/>
                    <a:p>
                      <a:r>
                        <a:rPr lang="fr-FR" sz="2000" dirty="0" smtClean="0"/>
                        <a:t>25. Transparence et bénéficiaires effectifs des constructions juridiques </a:t>
                      </a:r>
                      <a:endParaRPr lang="fr-FR" sz="2000" dirty="0"/>
                    </a:p>
                  </a:txBody>
                  <a:tcPr/>
                </a:tc>
                <a:tc>
                  <a:txBody>
                    <a:bodyPr/>
                    <a:lstStyle/>
                    <a:p>
                      <a:r>
                        <a:rPr lang="fr-FR" sz="2000" dirty="0" smtClean="0"/>
                        <a:t>NC</a:t>
                      </a:r>
                      <a:endParaRPr lang="fr-FR" sz="2000" dirty="0"/>
                    </a:p>
                  </a:txBody>
                  <a:tcPr/>
                </a:tc>
                <a:tc>
                  <a:txBody>
                    <a:bodyPr/>
                    <a:lstStyle/>
                    <a:p>
                      <a:r>
                        <a:rPr lang="fr-FR" sz="2800" dirty="0" smtClean="0"/>
                        <a:t>L’absence d’obligation spécifique pour les fiduciaires de fiducies et la mesure dans laquelle les autorités compétentes peuvent accéder aux informations détenues par les fiduciaires, qui pourraient affecter leur capacité à assurer la coopération internationale et la mesure dans laquelle des sanctions peuvent être appliquées aux fiduciaires en cas de manquement à leurs obligations en vertu de la présente recommandation et en cas de défaut d’accès en temps opportun des autorités compétentes aux informations concernant la fiducie.</a:t>
                      </a:r>
                      <a:endParaRPr lang="fr-FR" sz="2800" dirty="0"/>
                    </a:p>
                  </a:txBody>
                  <a:tcPr/>
                </a:tc>
                <a:extLst>
                  <a:ext uri="{0D108BD9-81ED-4DB2-BD59-A6C34878D82A}">
                    <a16:rowId xmlns:a16="http://schemas.microsoft.com/office/drawing/2014/main" val="4193829825"/>
                  </a:ext>
                </a:extLst>
              </a:tr>
            </a:tbl>
          </a:graphicData>
        </a:graphic>
      </p:graphicFrame>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0779" y="15080"/>
            <a:ext cx="2143125" cy="1675608"/>
          </a:xfrm>
        </p:spPr>
      </p:pic>
      <p:pic>
        <p:nvPicPr>
          <p:cNvPr id="7" name="Image 6" descr="FATF logo"/>
          <p:cNvPicPr/>
          <p:nvPr/>
        </p:nvPicPr>
        <p:blipFill>
          <a:blip r:embed="rId3">
            <a:extLst>
              <a:ext uri="{28A0092B-C50C-407E-A947-70E740481C1C}">
                <a14:useLocalDpi xmlns:a14="http://schemas.microsoft.com/office/drawing/2010/main" val="0"/>
              </a:ext>
            </a:extLst>
          </a:blip>
          <a:srcRect/>
          <a:stretch>
            <a:fillRect/>
          </a:stretch>
        </p:blipFill>
        <p:spPr bwMode="auto">
          <a:xfrm>
            <a:off x="9101138" y="-147666"/>
            <a:ext cx="1443038" cy="2119344"/>
          </a:xfrm>
          <a:prstGeom prst="rect">
            <a:avLst/>
          </a:prstGeom>
          <a:noFill/>
          <a:ln>
            <a:noFill/>
          </a:ln>
        </p:spPr>
      </p:pic>
      <p:sp>
        <p:nvSpPr>
          <p:cNvPr id="8"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a:bodyPr>
          <a:lstStyle/>
          <a:p>
            <a:r>
              <a:rPr lang="fr-FR" b="1" dirty="0" smtClean="0"/>
              <a:t>NC recensées par le GAFI </a:t>
            </a:r>
          </a:p>
        </p:txBody>
      </p:sp>
    </p:spTree>
    <p:extLst>
      <p:ext uri="{BB962C8B-B14F-4D97-AF65-F5344CB8AC3E}">
        <p14:creationId xmlns:p14="http://schemas.microsoft.com/office/powerpoint/2010/main" val="2602289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80598" y="8723"/>
            <a:ext cx="2374900" cy="2413000"/>
          </a:xfrm>
        </p:spPr>
      </p:pic>
      <p:sp>
        <p:nvSpPr>
          <p:cNvPr id="2" name="Titre 1"/>
          <p:cNvSpPr>
            <a:spLocks noGrp="1"/>
          </p:cNvSpPr>
          <p:nvPr>
            <p:ph type="title"/>
          </p:nvPr>
        </p:nvSpPr>
        <p:spPr>
          <a:xfrm>
            <a:off x="157164" y="893767"/>
            <a:ext cx="10539407" cy="1325563"/>
          </a:xfrm>
        </p:spPr>
        <p:txBody>
          <a:bodyPr>
            <a:normAutofit fontScale="90000"/>
          </a:bodyPr>
          <a:lstStyle/>
          <a:p>
            <a:r>
              <a:rPr lang="fr-FR" b="1" dirty="0" smtClean="0"/>
              <a:t>Est-ce que une Grande société ou une firme multinationale peut  de venir plus forte qu’un état ?</a:t>
            </a:r>
            <a:endParaRPr lang="fr-FR" b="1" dirty="0"/>
          </a:p>
        </p:txBody>
      </p:sp>
      <p:sp>
        <p:nvSpPr>
          <p:cNvPr id="5" name="Rectangle 4"/>
          <p:cNvSpPr/>
          <p:nvPr/>
        </p:nvSpPr>
        <p:spPr>
          <a:xfrm>
            <a:off x="3271848" y="2572826"/>
            <a:ext cx="4371967" cy="707886"/>
          </a:xfrm>
          <a:prstGeom prst="rect">
            <a:avLst/>
          </a:prstGeom>
        </p:spPr>
        <p:txBody>
          <a:bodyPr wrap="square">
            <a:spAutoFit/>
          </a:bodyPr>
          <a:lstStyle/>
          <a:p>
            <a:r>
              <a:rPr lang="fr-FR" sz="4000" b="1" dirty="0" smtClean="0"/>
              <a:t>Enjeux conceptuels </a:t>
            </a:r>
          </a:p>
        </p:txBody>
      </p:sp>
      <p:sp>
        <p:nvSpPr>
          <p:cNvPr id="6" name="Rectangle 5"/>
          <p:cNvSpPr/>
          <p:nvPr/>
        </p:nvSpPr>
        <p:spPr>
          <a:xfrm>
            <a:off x="4598703" y="8002079"/>
            <a:ext cx="3794693" cy="369332"/>
          </a:xfrm>
          <a:prstGeom prst="rect">
            <a:avLst/>
          </a:prstGeom>
        </p:spPr>
        <p:txBody>
          <a:bodyPr wrap="none">
            <a:spAutoFit/>
          </a:bodyPr>
          <a:lstStyle/>
          <a:p>
            <a:r>
              <a:rPr lang="fr-FR" dirty="0"/>
              <a:t>Accroissement des pouvoir des G FMN</a:t>
            </a:r>
          </a:p>
        </p:txBody>
      </p:sp>
      <p:pic>
        <p:nvPicPr>
          <p:cNvPr id="15364" name="Picture 4" descr="sticker lulu la pieuv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679" y="3614738"/>
            <a:ext cx="3203579" cy="32035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7642" y="3288090"/>
            <a:ext cx="9532956" cy="2554545"/>
          </a:xfrm>
          <a:prstGeom prst="rect">
            <a:avLst/>
          </a:prstGeom>
        </p:spPr>
        <p:txBody>
          <a:bodyPr wrap="square">
            <a:spAutoFit/>
          </a:bodyPr>
          <a:lstStyle/>
          <a:p>
            <a:pPr>
              <a:buFont typeface="Arial" panose="020B0604020202020204" pitchFamily="34" charset="0"/>
              <a:buChar char="•"/>
            </a:pPr>
            <a:r>
              <a:rPr lang="fr-FR" sz="2000" i="0" dirty="0" smtClean="0">
                <a:solidFill>
                  <a:srgbClr val="0A0A0A"/>
                </a:solidFill>
                <a:effectLst/>
                <a:latin typeface="Arial" panose="020B0604020202020204" pitchFamily="34" charset="0"/>
                <a:cs typeface="Arial" panose="020B0604020202020204" pitchFamily="34" charset="0"/>
              </a:rPr>
              <a:t> Des pouvoirs fragmentés qui agissent sur des pays différents </a:t>
            </a:r>
          </a:p>
          <a:p>
            <a:pPr>
              <a:buFont typeface="Arial" panose="020B0604020202020204" pitchFamily="34" charset="0"/>
              <a:buChar char="•"/>
            </a:pPr>
            <a:r>
              <a:rPr lang="fr-FR" sz="2000" i="0" dirty="0" smtClean="0">
                <a:solidFill>
                  <a:srgbClr val="0A0A0A"/>
                </a:solidFill>
                <a:effectLst/>
                <a:latin typeface="Arial" panose="020B0604020202020204" pitchFamily="34" charset="0"/>
                <a:cs typeface="Arial" panose="020B0604020202020204" pitchFamily="34" charset="0"/>
              </a:rPr>
              <a:t> Poids économique : Certaines FMN ont des chiffres d'affaires supérieurs au PIB de pays entiers, </a:t>
            </a:r>
          </a:p>
          <a:p>
            <a:pPr>
              <a:buFont typeface="Arial" panose="020B0604020202020204" pitchFamily="34" charset="0"/>
              <a:buChar char="•"/>
            </a:pPr>
            <a:r>
              <a:rPr lang="fr-FR" sz="2000" i="0" dirty="0" smtClean="0">
                <a:solidFill>
                  <a:srgbClr val="0A0A0A"/>
                </a:solidFill>
                <a:effectLst/>
                <a:latin typeface="Arial" panose="020B0604020202020204" pitchFamily="34" charset="0"/>
                <a:cs typeface="Arial" panose="020B0604020202020204" pitchFamily="34" charset="0"/>
              </a:rPr>
              <a:t> Influence sur les États : Elles peuvent exercer une pression en menaçant de quitter un pays, créant des crises sociales et économiques,</a:t>
            </a:r>
          </a:p>
          <a:p>
            <a:pPr>
              <a:buFont typeface="Arial" panose="020B0604020202020204" pitchFamily="34" charset="0"/>
              <a:buChar char="•"/>
            </a:pPr>
            <a:r>
              <a:rPr lang="fr-FR" sz="2000" i="0" dirty="0" smtClean="0">
                <a:solidFill>
                  <a:srgbClr val="0A0A0A"/>
                </a:solidFill>
                <a:effectLst/>
                <a:latin typeface="Arial" panose="020B0604020202020204" pitchFamily="34" charset="0"/>
                <a:cs typeface="Arial" panose="020B0604020202020204" pitchFamily="34" charset="0"/>
              </a:rPr>
              <a:t> Contrôle des flux financiers :</a:t>
            </a:r>
            <a:r>
              <a:rPr lang="fr-FR" sz="2000" dirty="0">
                <a:latin typeface="Arial" panose="020B0604020202020204" pitchFamily="34" charset="0"/>
                <a:cs typeface="Arial" panose="020B0604020202020204" pitchFamily="34" charset="0"/>
              </a:rPr>
              <a:t>Elles gèrent des flux de capitaux, de marchandises et d'innovations, et peuvent contourner les régulations nationales, sapant la souveraineté étatique. </a:t>
            </a:r>
            <a:endParaRPr lang="fr-FR" sz="2000" i="0" dirty="0">
              <a:solidFill>
                <a:srgbClr val="0A0A0A"/>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656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882419" y="398911"/>
            <a:ext cx="5910268" cy="749302"/>
          </a:xfr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scene3d>
            <a:camera prst="orthographicFront"/>
            <a:lightRig rig="threePt" dir="t"/>
          </a:scene3d>
          <a:sp3d>
            <a:bevelT/>
          </a:sp3d>
        </p:spPr>
        <p:txBody>
          <a:bodyPr>
            <a:normAutofit fontScale="90000"/>
          </a:bodyPr>
          <a:lstStyle/>
          <a:p>
            <a:r>
              <a:rPr lang="fr-FR" sz="6700" b="1" dirty="0" smtClean="0"/>
              <a:t>Conclusion</a:t>
            </a:r>
            <a:endParaRPr lang="fr-FR" b="1" dirty="0" smtClean="0"/>
          </a:p>
        </p:txBody>
      </p:sp>
      <p:sp>
        <p:nvSpPr>
          <p:cNvPr id="2" name="Espace réservé du contenu 1"/>
          <p:cNvSpPr>
            <a:spLocks noGrp="1"/>
          </p:cNvSpPr>
          <p:nvPr>
            <p:ph idx="1"/>
          </p:nvPr>
        </p:nvSpPr>
        <p:spPr/>
        <p:txBody>
          <a:bodyPr>
            <a:normAutofit/>
          </a:bodyPr>
          <a:lstStyle/>
          <a:p>
            <a:pPr algn="just">
              <a:buFontTx/>
              <a:buChar char="-"/>
            </a:pPr>
            <a:r>
              <a:rPr lang="fr-FR" sz="3200" dirty="0" smtClean="0"/>
              <a:t>Notre pays n’est pas un pays a haut risque en matière de BC/FT, encore moins en matière de financement </a:t>
            </a:r>
            <a:r>
              <a:rPr lang="fr-FR" sz="3200" dirty="0"/>
              <a:t>prolifération des armes de destruction </a:t>
            </a:r>
            <a:r>
              <a:rPr lang="fr-FR" sz="3200" dirty="0" smtClean="0"/>
              <a:t>massive ;</a:t>
            </a:r>
          </a:p>
          <a:p>
            <a:pPr algn="just">
              <a:buFontTx/>
              <a:buChar char="-"/>
            </a:pPr>
            <a:r>
              <a:rPr lang="fr-FR" sz="3200" dirty="0" smtClean="0"/>
              <a:t>Des cas de non-conformités techniques ont été recensés ;</a:t>
            </a:r>
          </a:p>
          <a:p>
            <a:pPr algn="just">
              <a:buFontTx/>
              <a:buChar char="-"/>
            </a:pPr>
            <a:r>
              <a:rPr lang="fr-FR" sz="3200" dirty="0" smtClean="0"/>
              <a:t>Les compétences dont dispose l’Algérie en matière d’audit légal sous l’égide de la Chambre Nationale des Commissaires aux Comptes représentent une task-force nationale pouvant faire sortir de l’Algérie de la liste grise du GAFI et prévenir une éventuel réinscription. </a:t>
            </a:r>
            <a:endParaRPr lang="fr-FR" sz="3200" dirty="0"/>
          </a:p>
        </p:txBody>
      </p:sp>
    </p:spTree>
    <p:extLst>
      <p:ext uri="{BB962C8B-B14F-4D97-AF65-F5344CB8AC3E}">
        <p14:creationId xmlns:p14="http://schemas.microsoft.com/office/powerpoint/2010/main" val="715848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Résultat de recherche d'images pour &quot;merci ppt&quot;"/>
          <p:cNvPicPr/>
          <p:nvPr/>
        </p:nvPicPr>
        <p:blipFill>
          <a:blip r:embed="rId2"/>
          <a:srcRect/>
          <a:stretch>
            <a:fillRect/>
          </a:stretch>
        </p:blipFill>
        <p:spPr bwMode="auto">
          <a:xfrm>
            <a:off x="1524000" y="1"/>
            <a:ext cx="9144000" cy="6857999"/>
          </a:xfrm>
          <a:prstGeom prst="rect">
            <a:avLst/>
          </a:prstGeom>
          <a:noFill/>
          <a:ln w="9525">
            <a:noFill/>
            <a:miter lim="800000"/>
            <a:headEnd/>
            <a:tailEnd/>
          </a:ln>
        </p:spPr>
      </p:pic>
    </p:spTree>
    <p:extLst>
      <p:ext uri="{BB962C8B-B14F-4D97-AF65-F5344CB8AC3E}">
        <p14:creationId xmlns:p14="http://schemas.microsoft.com/office/powerpoint/2010/main" val="3918822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7975" y="1828800"/>
            <a:ext cx="10515600" cy="2496453"/>
          </a:xfrm>
          <a:solidFill>
            <a:schemeClr val="bg1"/>
          </a:solidFill>
        </p:spPr>
        <p:txBody>
          <a:bodyPr>
            <a:normAutofit fontScale="77500" lnSpcReduction="20000"/>
          </a:bodyPr>
          <a:lstStyle/>
          <a:p>
            <a:pPr marL="0" indent="0" algn="just">
              <a:lnSpc>
                <a:spcPct val="110000"/>
              </a:lnSpc>
              <a:spcBef>
                <a:spcPts val="0"/>
              </a:spcBef>
              <a:buNone/>
            </a:pPr>
            <a:r>
              <a:rPr lang="fr-FR" sz="3800" dirty="0" smtClean="0"/>
              <a:t>Beitone définit le concept de gouvernance en reprenant</a:t>
            </a:r>
          </a:p>
          <a:p>
            <a:pPr marL="0" indent="0" algn="just">
              <a:lnSpc>
                <a:spcPct val="110000"/>
              </a:lnSpc>
              <a:spcBef>
                <a:spcPts val="0"/>
              </a:spcBef>
              <a:buNone/>
            </a:pPr>
            <a:r>
              <a:rPr lang="fr-FR" sz="3800" dirty="0" smtClean="0"/>
              <a:t>la définition d’un commissaire européen ( P. Lamy) : </a:t>
            </a:r>
          </a:p>
          <a:p>
            <a:pPr marL="0" indent="0" algn="just">
              <a:lnSpc>
                <a:spcPct val="110000"/>
              </a:lnSpc>
              <a:spcBef>
                <a:spcPts val="0"/>
              </a:spcBef>
              <a:buNone/>
            </a:pPr>
            <a:endParaRPr lang="fr-FR" sz="2100" dirty="0" smtClean="0"/>
          </a:p>
          <a:p>
            <a:pPr marL="0" indent="0" algn="just">
              <a:lnSpc>
                <a:spcPct val="110000"/>
              </a:lnSpc>
              <a:spcBef>
                <a:spcPts val="0"/>
              </a:spcBef>
              <a:buNone/>
            </a:pPr>
            <a:r>
              <a:rPr lang="fr-FR" sz="3800" dirty="0" smtClean="0"/>
              <a:t>la gouvernance est : </a:t>
            </a:r>
            <a:r>
              <a:rPr lang="fr-FR" sz="4200" b="1" dirty="0" smtClean="0"/>
              <a:t>« l’ensemble des transactions par </a:t>
            </a:r>
          </a:p>
          <a:p>
            <a:pPr marL="0" indent="0" algn="just">
              <a:lnSpc>
                <a:spcPct val="110000"/>
              </a:lnSpc>
              <a:spcBef>
                <a:spcPts val="0"/>
              </a:spcBef>
              <a:buNone/>
            </a:pPr>
            <a:r>
              <a:rPr lang="fr-FR" sz="4200" b="1" dirty="0" smtClean="0"/>
              <a:t>lesquelles des règles collectives sont élaborées, décidées, légitimées, mises en œuvre et contrôlées »</a:t>
            </a:r>
          </a:p>
          <a:p>
            <a:pPr marL="0" indent="0" algn="just">
              <a:buNone/>
            </a:pPr>
            <a:endParaRPr lang="fr-FR" dirty="0" smtClean="0"/>
          </a:p>
          <a:p>
            <a:pPr marL="0" indent="0" algn="just">
              <a:buNone/>
            </a:pPr>
            <a:endParaRPr lang="fr-FR" dirty="0" smtClean="0"/>
          </a:p>
          <a:p>
            <a:pPr marL="0" indent="0" algn="just">
              <a:buNone/>
            </a:pPr>
            <a:endParaRPr lang="fr-FR" sz="2000" dirty="0" smtClean="0"/>
          </a:p>
        </p:txBody>
      </p:sp>
      <p:sp>
        <p:nvSpPr>
          <p:cNvPr id="5" name="AutoShape 2" descr="Beitone (Alain Beiton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Beitone (Alain Beiton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Titre 1"/>
          <p:cNvSpPr>
            <a:spLocks noGrp="1"/>
          </p:cNvSpPr>
          <p:nvPr>
            <p:ph type="title"/>
          </p:nvPr>
        </p:nvSpPr>
        <p:spPr>
          <a:xfrm>
            <a:off x="643160" y="365125"/>
            <a:ext cx="8660497" cy="1020763"/>
          </a:xfrm>
          <a:gradFill>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scene3d>
            <a:camera prst="orthographicFront"/>
            <a:lightRig rig="threePt" dir="t">
              <a:rot lat="0" lon="0" rev="1200000"/>
            </a:lightRig>
          </a:scene3d>
          <a:sp3d>
            <a:bevelT h="25400"/>
          </a:sp3d>
        </p:spPr>
        <p:txBody>
          <a:bodyPr/>
          <a:lstStyle/>
          <a:p>
            <a:r>
              <a:rPr lang="fr-FR" sz="4800" b="1" dirty="0" smtClean="0"/>
              <a:t>La gouvernance : </a:t>
            </a:r>
            <a:r>
              <a:rPr lang="fr-FR" sz="4000" b="1" dirty="0" smtClean="0"/>
              <a:t>Tenter une définition</a:t>
            </a:r>
            <a:endParaRPr lang="fr-FR" b="1" dirty="0"/>
          </a:p>
        </p:txBody>
      </p:sp>
      <p:sp>
        <p:nvSpPr>
          <p:cNvPr id="10" name="Titre 1"/>
          <p:cNvSpPr txBox="1">
            <a:spLocks/>
          </p:cNvSpPr>
          <p:nvPr/>
        </p:nvSpPr>
        <p:spPr>
          <a:xfrm>
            <a:off x="957942" y="4386461"/>
            <a:ext cx="10740571" cy="1941768"/>
          </a:xfrm>
          <a:prstGeom prst="rect">
            <a:avLst/>
          </a:prstGeom>
          <a:solidFill>
            <a:srgbClr val="C00000"/>
          </a:solidFill>
          <a:scene3d>
            <a:camera prst="orthographicFront"/>
            <a:lightRig rig="threePt" dir="t">
              <a:rot lat="0" lon="0" rev="1200000"/>
            </a:lightRig>
          </a:scene3d>
          <a:sp3d extrusionH="171450">
            <a:bevelT h="25400"/>
          </a:sp3d>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4800" dirty="0" smtClean="0"/>
              <a:t>La Gouvernance est un processus actif qui se concrétise par des actions multi-joueurs orientant des décisions et ultimement des actions. </a:t>
            </a:r>
          </a:p>
        </p:txBody>
      </p:sp>
      <p:sp>
        <p:nvSpPr>
          <p:cNvPr id="11" name="Rectangle 10"/>
          <p:cNvSpPr/>
          <p:nvPr/>
        </p:nvSpPr>
        <p:spPr>
          <a:xfrm>
            <a:off x="1175657" y="6473146"/>
            <a:ext cx="10522857" cy="369332"/>
          </a:xfrm>
          <a:prstGeom prst="rect">
            <a:avLst/>
          </a:prstGeom>
        </p:spPr>
        <p:txBody>
          <a:bodyPr wrap="square">
            <a:spAutoFit/>
          </a:bodyPr>
          <a:lstStyle/>
          <a:p>
            <a:pPr algn="just"/>
            <a:r>
              <a:rPr lang="fr-FR" dirty="0"/>
              <a:t>Alain BEITONE. Dictionnaire des sciences économiques, 2e édition, Paris: Armand Colin, 2007, p. 252.</a:t>
            </a:r>
          </a:p>
        </p:txBody>
      </p:sp>
      <p:pic>
        <p:nvPicPr>
          <p:cNvPr id="7" name="Image 6" descr="https://m.media-amazon.com/images/I/41g70ugh9FL.jpg"/>
          <p:cNvPicPr/>
          <p:nvPr/>
        </p:nvPicPr>
        <p:blipFill>
          <a:blip r:embed="rId2">
            <a:extLst>
              <a:ext uri="{28A0092B-C50C-407E-A947-70E740481C1C}">
                <a14:useLocalDpi xmlns:a14="http://schemas.microsoft.com/office/drawing/2010/main" val="0"/>
              </a:ext>
            </a:extLst>
          </a:blip>
          <a:srcRect/>
          <a:stretch>
            <a:fillRect/>
          </a:stretch>
        </p:blipFill>
        <p:spPr bwMode="auto">
          <a:xfrm>
            <a:off x="9733934" y="17236"/>
            <a:ext cx="2439105" cy="3103335"/>
          </a:xfrm>
          <a:prstGeom prst="rect">
            <a:avLst/>
          </a:prstGeom>
          <a:noFill/>
          <a:ln>
            <a:noFill/>
          </a:ln>
        </p:spPr>
      </p:pic>
      <p:sp>
        <p:nvSpPr>
          <p:cNvPr id="13" name="Flèche à angle droit 12"/>
          <p:cNvSpPr/>
          <p:nvPr/>
        </p:nvSpPr>
        <p:spPr>
          <a:xfrm rot="5400000">
            <a:off x="14217" y="4527820"/>
            <a:ext cx="960464" cy="677748"/>
          </a:xfrm>
          <a:prstGeom prst="bentUpArrow">
            <a:avLst/>
          </a:prstGeom>
          <a:solidFill>
            <a:srgbClr val="C00000"/>
          </a:solidFill>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45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14638"/>
            <a:ext cx="2118921" cy="1872219"/>
          </a:xfrm>
          <a:prstGeom prst="rect">
            <a:avLst/>
          </a:prstGeom>
        </p:spPr>
      </p:pic>
      <p:sp>
        <p:nvSpPr>
          <p:cNvPr id="3" name="Espace réservé du contenu 2"/>
          <p:cNvSpPr>
            <a:spLocks noGrp="1"/>
          </p:cNvSpPr>
          <p:nvPr>
            <p:ph idx="1"/>
          </p:nvPr>
        </p:nvSpPr>
        <p:spPr>
          <a:xfrm>
            <a:off x="380984" y="2649779"/>
            <a:ext cx="10515600" cy="3220554"/>
          </a:xfrm>
        </p:spPr>
        <p:txBody>
          <a:bodyPr>
            <a:noAutofit/>
          </a:bodyPr>
          <a:lstStyle/>
          <a:p>
            <a:pPr marL="0" indent="0" algn="just">
              <a:buNone/>
            </a:pPr>
            <a:endParaRPr lang="fr-FR" sz="3600" dirty="0" smtClean="0"/>
          </a:p>
          <a:p>
            <a:pPr marL="0" indent="0" algn="just">
              <a:buNone/>
            </a:pPr>
            <a:endParaRPr lang="fr-FR" sz="3600" dirty="0" smtClean="0"/>
          </a:p>
          <a:p>
            <a:pPr marL="0" indent="0" algn="just">
              <a:buNone/>
            </a:pPr>
            <a:endParaRPr lang="fr-FR" dirty="0" smtClean="0"/>
          </a:p>
          <a:p>
            <a:pPr marL="0" indent="0" algn="just">
              <a:buNone/>
            </a:pPr>
            <a:endParaRPr lang="fr-FR" sz="1100" dirty="0" smtClean="0"/>
          </a:p>
        </p:txBody>
      </p:sp>
      <p:sp>
        <p:nvSpPr>
          <p:cNvPr id="8" name="Rectangle 7"/>
          <p:cNvSpPr/>
          <p:nvPr/>
        </p:nvSpPr>
        <p:spPr>
          <a:xfrm>
            <a:off x="1750141" y="6451171"/>
            <a:ext cx="9898743" cy="369332"/>
          </a:xfrm>
          <a:prstGeom prst="rect">
            <a:avLst/>
          </a:prstGeom>
        </p:spPr>
        <p:txBody>
          <a:bodyPr wrap="square">
            <a:spAutoFit/>
          </a:bodyPr>
          <a:lstStyle/>
          <a:p>
            <a:r>
              <a:rPr lang="fr-FR" dirty="0" smtClean="0"/>
              <a:t>Source : https://www.</a:t>
            </a:r>
            <a:r>
              <a:rPr lang="fr-FR" b="1" dirty="0" smtClean="0"/>
              <a:t>oecd.</a:t>
            </a:r>
            <a:r>
              <a:rPr lang="fr-FR" dirty="0" smtClean="0"/>
              <a:t>org/fr/themes/gouvernement-d-entreprise.html</a:t>
            </a:r>
            <a:endParaRPr lang="fr-FR" dirty="0"/>
          </a:p>
        </p:txBody>
      </p:sp>
      <p:sp>
        <p:nvSpPr>
          <p:cNvPr id="9" name="Rectangle à coins arrondis 8"/>
          <p:cNvSpPr/>
          <p:nvPr/>
        </p:nvSpPr>
        <p:spPr>
          <a:xfrm>
            <a:off x="577595" y="1103086"/>
            <a:ext cx="10318989" cy="507311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innerShdw blurRad="63500" dist="50800" dir="13500000">
              <a:prstClr val="black">
                <a:alpha val="50000"/>
              </a:prstClr>
            </a:innerShdw>
          </a:effectLst>
          <a:scene3d>
            <a:camera prst="orthographicFront">
              <a:rot lat="0" lon="0" rev="0"/>
            </a:camera>
            <a:lightRig rig="threePt" dir="t">
              <a:rot lat="0" lon="0" rev="1200000"/>
            </a:lightRig>
          </a:scene3d>
          <a:sp3d>
            <a:bevelT w="114300" h="25400"/>
            <a:bevelB w="152400" h="50800" prst="softRound"/>
          </a:sp3d>
        </p:spPr>
        <p:txBody>
          <a:bodyPr rtlCol="0" anchor="ctr"/>
          <a:lstStyle/>
          <a:p>
            <a:pPr algn="ctr" fontAlgn="base"/>
            <a:r>
              <a:rPr lang="fr-FR" sz="3600" b="1" dirty="0" smtClean="0">
                <a:solidFill>
                  <a:schemeClr val="tx1"/>
                </a:solidFill>
              </a:rPr>
              <a:t>La gouvernance d'entreprise </a:t>
            </a:r>
          </a:p>
          <a:p>
            <a:pPr algn="ctr" fontAlgn="base"/>
            <a:r>
              <a:rPr lang="fr-FR" sz="3200" dirty="0" smtClean="0">
                <a:solidFill>
                  <a:schemeClr val="tx1"/>
                </a:solidFill>
              </a:rPr>
              <a:t>Guide la manière dont une entreprise est dirigée et ses relations avec ses actionnaires et parties prenantes. </a:t>
            </a:r>
          </a:p>
          <a:p>
            <a:pPr algn="ctr" fontAlgn="base"/>
            <a:r>
              <a:rPr lang="fr-FR" sz="3200" dirty="0" smtClean="0">
                <a:solidFill>
                  <a:schemeClr val="tx1"/>
                </a:solidFill>
              </a:rPr>
              <a:t>Avec une structure et des systèmes appropriés, </a:t>
            </a:r>
          </a:p>
          <a:p>
            <a:pPr algn="ctr" fontAlgn="base"/>
            <a:r>
              <a:rPr lang="fr-FR" sz="3200" dirty="0" smtClean="0">
                <a:solidFill>
                  <a:schemeClr val="tx1"/>
                </a:solidFill>
              </a:rPr>
              <a:t>une bonne gouvernance d'entreprise permet aux entreprises de créer un environnement de confiance, de transparence et de responsabilité, qui favorise le capital patient à long terme et soutient la croissance économique et la stabilité financière</a:t>
            </a:r>
          </a:p>
        </p:txBody>
      </p:sp>
      <p:sp>
        <p:nvSpPr>
          <p:cNvPr id="16" name="Titre 1"/>
          <p:cNvSpPr txBox="1">
            <a:spLocks/>
          </p:cNvSpPr>
          <p:nvPr/>
        </p:nvSpPr>
        <p:spPr>
          <a:xfrm>
            <a:off x="739055" y="334912"/>
            <a:ext cx="2279919" cy="535946"/>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91440" tIns="45720" rIns="91440" bIns="45720" rtlCol="0" anchor="ctr">
            <a:noAutofit/>
          </a:bodyPr>
          <a:lstStyle/>
          <a:p>
            <a:pPr algn="ctr"/>
            <a:r>
              <a:rPr lang="fr-FR" sz="4000" b="1" dirty="0" smtClean="0">
                <a:solidFill>
                  <a:schemeClr val="tx1"/>
                </a:solidFill>
              </a:rPr>
              <a:t>L’OCDE</a:t>
            </a:r>
            <a:endParaRPr lang="fr-FR" sz="4000" b="1" dirty="0">
              <a:solidFill>
                <a:schemeClr val="tx1"/>
              </a:solidFill>
            </a:endParaRPr>
          </a:p>
        </p:txBody>
      </p:sp>
    </p:spTree>
    <p:extLst>
      <p:ext uri="{BB962C8B-B14F-4D97-AF65-F5344CB8AC3E}">
        <p14:creationId xmlns:p14="http://schemas.microsoft.com/office/powerpoint/2010/main" val="194954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descr="Papier journal"/>
          <p:cNvSpPr>
            <a:spLocks noChangeArrowheads="1"/>
          </p:cNvSpPr>
          <p:nvPr/>
        </p:nvSpPr>
        <p:spPr bwMode="auto">
          <a:xfrm>
            <a:off x="813209" y="188686"/>
            <a:ext cx="11001669" cy="1364343"/>
          </a:xfrm>
          <a:prstGeom prst="can">
            <a:avLst>
              <a:gd name="adj" fmla="val 25000"/>
            </a:avLst>
          </a:prstGeom>
          <a:gradFill>
            <a:lin ang="16200000" scaled="0"/>
          </a:gradFill>
          <a:ln>
            <a:headEnd/>
            <a:tailEnd/>
          </a:ln>
          <a:effectLst>
            <a:glow rad="63500">
              <a:schemeClr val="accent1">
                <a:satMod val="175000"/>
                <a:alpha val="40000"/>
              </a:schemeClr>
            </a:glow>
            <a:innerShdw blurRad="63500" dist="50800" dir="5400000">
              <a:prstClr val="black">
                <a:alpha val="50000"/>
              </a:prstClr>
            </a:innerShdw>
          </a:effectLst>
          <a:scene3d>
            <a:camera prst="orthographicFront"/>
            <a:lightRig rig="twoPt" dir="t">
              <a:rot lat="0" lon="0" rev="1200000"/>
            </a:lightRig>
          </a:scene3d>
          <a:sp3d prstMaterial="dkEdge"/>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3200" b="1" dirty="0" smtClean="0">
                <a:solidFill>
                  <a:schemeClr val="tx1"/>
                </a:solidFill>
              </a:rPr>
              <a:t>L’OCDE</a:t>
            </a:r>
          </a:p>
          <a:p>
            <a:pPr algn="ctr" fontAlgn="base"/>
            <a:r>
              <a:rPr lang="fr-FR" sz="4000" b="1" dirty="0" smtClean="0">
                <a:solidFill>
                  <a:schemeClr val="tx1"/>
                </a:solidFill>
              </a:rPr>
              <a:t>Principes de gouvernance d'entreprise</a:t>
            </a:r>
          </a:p>
        </p:txBody>
      </p:sp>
      <p:sp>
        <p:nvSpPr>
          <p:cNvPr id="14" name="Rectangle à coins arrondis 13"/>
          <p:cNvSpPr/>
          <p:nvPr/>
        </p:nvSpPr>
        <p:spPr>
          <a:xfrm>
            <a:off x="124047" y="2478076"/>
            <a:ext cx="1874309" cy="3661465"/>
          </a:xfrm>
          <a:prstGeom prst="roundRect">
            <a:avLst/>
          </a:prstGeom>
          <a:gradFill>
            <a:gsLst>
              <a:gs pos="0">
                <a:schemeClr val="accent1">
                  <a:satMod val="103000"/>
                  <a:tint val="94000"/>
                  <a:lumMod val="100000"/>
                </a:schemeClr>
              </a:gs>
              <a:gs pos="74000">
                <a:schemeClr val="accent1">
                  <a:satMod val="110000"/>
                  <a:lumMod val="100000"/>
                  <a:shade val="100000"/>
                </a:schemeClr>
              </a:gs>
              <a:gs pos="100000">
                <a:schemeClr val="accent1">
                  <a:lumMod val="99000"/>
                  <a:satMod val="120000"/>
                  <a:shade val="78000"/>
                </a:schemeClr>
              </a:gs>
            </a:gsLst>
            <a:lin ang="16200000" scaled="0"/>
          </a:gradFill>
          <a:ln/>
          <a:scene3d>
            <a:camera prst="orthographicFront"/>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200" b="1" dirty="0" smtClean="0"/>
              <a:t>Mise </a:t>
            </a:r>
            <a:r>
              <a:rPr lang="fr-FR" sz="2200" b="1" dirty="0"/>
              <a:t>en place des fondements d’un cadre </a:t>
            </a:r>
            <a:r>
              <a:rPr lang="fr-FR" sz="2200" b="1" dirty="0" smtClean="0"/>
              <a:t>efficace de </a:t>
            </a:r>
            <a:r>
              <a:rPr lang="fr-FR" sz="2200" b="1" dirty="0"/>
              <a:t>gouvernance </a:t>
            </a:r>
            <a:r>
              <a:rPr lang="fr-FR" sz="2200" b="1" dirty="0" smtClean="0"/>
              <a:t>d’entreprise</a:t>
            </a:r>
            <a:endParaRPr lang="fr-FR" sz="2200" b="1" dirty="0">
              <a:solidFill>
                <a:prstClr val="white"/>
              </a:solidFill>
              <a:latin typeface="Calibri"/>
            </a:endParaRPr>
          </a:p>
        </p:txBody>
      </p:sp>
      <p:sp>
        <p:nvSpPr>
          <p:cNvPr id="33" name="Espace réservé du numéro de diapositive 32"/>
          <p:cNvSpPr>
            <a:spLocks noGrp="1"/>
          </p:cNvSpPr>
          <p:nvPr>
            <p:ph type="sldNum" sz="quarter" idx="12"/>
          </p:nvPr>
        </p:nvSpPr>
        <p:spPr>
          <a:xfrm>
            <a:off x="8077200" y="5713409"/>
            <a:ext cx="2133600" cy="365125"/>
          </a:xfrm>
        </p:spPr>
        <p:txBody>
          <a:bodyPr/>
          <a:lstStyle/>
          <a:p>
            <a:fld id="{202DE463-1005-45BA-8BDE-6C05E0608CE3}" type="slidenum">
              <a:rPr lang="fr-FR">
                <a:solidFill>
                  <a:prstClr val="black">
                    <a:tint val="75000"/>
                  </a:prstClr>
                </a:solidFill>
                <a:latin typeface="Calibri"/>
              </a:rPr>
              <a:pPr/>
              <a:t>8</a:t>
            </a:fld>
            <a:endParaRPr lang="fr-FR">
              <a:solidFill>
                <a:prstClr val="black">
                  <a:tint val="75000"/>
                </a:prstClr>
              </a:solidFill>
              <a:latin typeface="Calibri"/>
            </a:endParaRPr>
          </a:p>
        </p:txBody>
      </p:sp>
      <p:sp>
        <p:nvSpPr>
          <p:cNvPr id="31" name="Rectangle à coins arrondis 30"/>
          <p:cNvSpPr/>
          <p:nvPr/>
        </p:nvSpPr>
        <p:spPr>
          <a:xfrm>
            <a:off x="2252776" y="2582064"/>
            <a:ext cx="1769860" cy="3601022"/>
          </a:xfrm>
          <a:prstGeom prst="roundRect">
            <a:avLst/>
          </a:prstGeom>
          <a:gradFill>
            <a:gsLst>
              <a:gs pos="0">
                <a:schemeClr val="accent6">
                  <a:satMod val="103000"/>
                  <a:tint val="94000"/>
                  <a:lumMod val="100000"/>
                </a:schemeClr>
              </a:gs>
              <a:gs pos="50000">
                <a:schemeClr val="accent6">
                  <a:satMod val="110000"/>
                  <a:lumMod val="100000"/>
                  <a:shade val="100000"/>
                </a:schemeClr>
              </a:gs>
              <a:gs pos="100000">
                <a:schemeClr val="accent6">
                  <a:lumMod val="99000"/>
                  <a:satMod val="120000"/>
                  <a:shade val="78000"/>
                </a:schemeClr>
              </a:gs>
            </a:gsLst>
            <a:lin ang="16200000" scaled="0"/>
          </a:gradFill>
          <a:ln/>
          <a:scene3d>
            <a:camera prst="orthographicFront"/>
            <a:lightRig rig="threePt" dir="t">
              <a:rot lat="0" lon="0" rev="1200000"/>
            </a:lightRig>
          </a:scene3d>
          <a:sp3d>
            <a:bevelT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b="1" dirty="0" smtClean="0"/>
              <a:t>Droits et traitement équitable des actionnaires et principales fonctions des détenteurs de capitaux </a:t>
            </a:r>
            <a:endParaRPr lang="fr-FR" sz="2000" b="1" dirty="0">
              <a:solidFill>
                <a:prstClr val="white"/>
              </a:solidFill>
              <a:latin typeface="Calibri"/>
            </a:endParaRPr>
          </a:p>
        </p:txBody>
      </p:sp>
      <p:sp>
        <p:nvSpPr>
          <p:cNvPr id="39" name="Flèche vers le bas 38"/>
          <p:cNvSpPr/>
          <p:nvPr/>
        </p:nvSpPr>
        <p:spPr>
          <a:xfrm>
            <a:off x="566463" y="1754881"/>
            <a:ext cx="1071570" cy="559028"/>
          </a:xfrm>
          <a:prstGeom prst="downArrow">
            <a:avLst/>
          </a:prstGeom>
          <a:scene3d>
            <a:camera prst="orthographicFront"/>
            <a:lightRig rig="threePt" dir="t">
              <a:rot lat="0" lon="0" rev="1200000"/>
            </a:lightRig>
          </a:scene3d>
          <a:sp3d>
            <a:bevelT h="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I</a:t>
            </a:r>
            <a:endParaRPr lang="fr-FR" dirty="0">
              <a:solidFill>
                <a:prstClr val="white"/>
              </a:solidFill>
              <a:latin typeface="Calibri"/>
            </a:endParaRPr>
          </a:p>
        </p:txBody>
      </p:sp>
      <p:sp>
        <p:nvSpPr>
          <p:cNvPr id="42" name="Flèche vers le bas 41"/>
          <p:cNvSpPr/>
          <p:nvPr/>
        </p:nvSpPr>
        <p:spPr>
          <a:xfrm>
            <a:off x="2679917" y="1763257"/>
            <a:ext cx="1071570" cy="617084"/>
          </a:xfrm>
          <a:prstGeom prst="downArrow">
            <a:avLst/>
          </a:prstGeom>
          <a:scene3d>
            <a:camera prst="orthographicFront"/>
            <a:lightRig rig="threePt" dir="t">
              <a:rot lat="0" lon="0" rev="1200000"/>
            </a:lightRig>
          </a:scene3d>
          <a:sp3d>
            <a:bevelT h="254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fr-FR"/>
              <a:t>II</a:t>
            </a:r>
            <a:endParaRPr lang="fr-FR">
              <a:solidFill>
                <a:prstClr val="white"/>
              </a:solidFill>
              <a:latin typeface="Calibri"/>
            </a:endParaRPr>
          </a:p>
        </p:txBody>
      </p:sp>
      <p:sp>
        <p:nvSpPr>
          <p:cNvPr id="12" name="Rectangle à coins arrondis 11"/>
          <p:cNvSpPr/>
          <p:nvPr/>
        </p:nvSpPr>
        <p:spPr>
          <a:xfrm>
            <a:off x="4201193" y="2627088"/>
            <a:ext cx="2119812" cy="3555998"/>
          </a:xfrm>
          <a:prstGeom prst="roundRect">
            <a:avLst/>
          </a:prstGeom>
          <a:gradFill>
            <a:gsLst>
              <a:gs pos="0">
                <a:schemeClr val="accent2">
                  <a:satMod val="103000"/>
                  <a:tint val="94000"/>
                  <a:lumMod val="100000"/>
                </a:schemeClr>
              </a:gs>
              <a:gs pos="50000">
                <a:schemeClr val="accent2">
                  <a:satMod val="110000"/>
                  <a:lumMod val="100000"/>
                  <a:shade val="100000"/>
                </a:schemeClr>
              </a:gs>
              <a:gs pos="100000">
                <a:schemeClr val="accent2">
                  <a:lumMod val="99000"/>
                  <a:satMod val="120000"/>
                  <a:shade val="78000"/>
                </a:schemeClr>
              </a:gs>
            </a:gsLst>
            <a:lin ang="16200000" scaled="0"/>
          </a:gradFill>
          <a:ln/>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algn="ctr" fontAlgn="base"/>
            <a:r>
              <a:rPr lang="fr-FR" sz="2000" b="1" dirty="0" smtClean="0"/>
              <a:t>Investisseurs </a:t>
            </a:r>
            <a:r>
              <a:rPr lang="fr-FR" sz="2000" b="1" dirty="0"/>
              <a:t>institutionnels, marchés boursiers et autres intermédiaires</a:t>
            </a:r>
          </a:p>
        </p:txBody>
      </p:sp>
      <p:sp>
        <p:nvSpPr>
          <p:cNvPr id="15" name="Rectangle à coins arrondis 14"/>
          <p:cNvSpPr/>
          <p:nvPr/>
        </p:nvSpPr>
        <p:spPr>
          <a:xfrm>
            <a:off x="6408089" y="2627087"/>
            <a:ext cx="1812824" cy="3555999"/>
          </a:xfrm>
          <a:prstGeom prst="roundRect">
            <a:avLst/>
          </a:prstGeom>
          <a:gradFill>
            <a:gsLst>
              <a:gs pos="0">
                <a:schemeClr val="accent3">
                  <a:satMod val="103000"/>
                  <a:tint val="94000"/>
                  <a:lumMod val="100000"/>
                </a:schemeClr>
              </a:gs>
              <a:gs pos="50000">
                <a:schemeClr val="accent3">
                  <a:satMod val="110000"/>
                  <a:lumMod val="100000"/>
                  <a:shade val="100000"/>
                </a:schemeClr>
              </a:gs>
              <a:gs pos="100000">
                <a:schemeClr val="accent3">
                  <a:lumMod val="99000"/>
                  <a:satMod val="120000"/>
                  <a:shade val="78000"/>
                </a:schemeClr>
              </a:gs>
            </a:gsLst>
            <a:lin ang="16200000" scaled="0"/>
          </a:gradFill>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fontAlgn="base"/>
            <a:r>
              <a:rPr lang="fr-FR" sz="2000" b="1" dirty="0"/>
              <a:t>Diffusion de l’information et transparence</a:t>
            </a:r>
          </a:p>
        </p:txBody>
      </p:sp>
      <p:sp>
        <p:nvSpPr>
          <p:cNvPr id="16" name="Flèche vers le bas 15"/>
          <p:cNvSpPr/>
          <p:nvPr/>
        </p:nvSpPr>
        <p:spPr>
          <a:xfrm>
            <a:off x="4767264" y="1722894"/>
            <a:ext cx="1071570" cy="714380"/>
          </a:xfrm>
          <a:prstGeom prst="downArrow">
            <a:avLst/>
          </a:prstGeom>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a:t>III</a:t>
            </a:r>
            <a:endParaRPr lang="fr-FR" dirty="0">
              <a:solidFill>
                <a:prstClr val="white"/>
              </a:solidFill>
              <a:latin typeface="Calibri"/>
            </a:endParaRPr>
          </a:p>
        </p:txBody>
      </p:sp>
      <p:sp>
        <p:nvSpPr>
          <p:cNvPr id="17" name="Flèche vers le bas 16"/>
          <p:cNvSpPr/>
          <p:nvPr/>
        </p:nvSpPr>
        <p:spPr>
          <a:xfrm>
            <a:off x="6780906" y="1708383"/>
            <a:ext cx="1071570" cy="751979"/>
          </a:xfrm>
          <a:prstGeom prst="downArrow">
            <a:avLst/>
          </a:prstGeom>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IV</a:t>
            </a:r>
            <a:endParaRPr lang="fr-FR" dirty="0">
              <a:solidFill>
                <a:prstClr val="white"/>
              </a:solidFill>
              <a:latin typeface="Calibri"/>
            </a:endParaRPr>
          </a:p>
        </p:txBody>
      </p:sp>
      <p:sp>
        <p:nvSpPr>
          <p:cNvPr id="18" name="Flèche vers le bas 17"/>
          <p:cNvSpPr/>
          <p:nvPr/>
        </p:nvSpPr>
        <p:spPr>
          <a:xfrm>
            <a:off x="8776621" y="1730158"/>
            <a:ext cx="1071570" cy="751979"/>
          </a:xfrm>
          <a:prstGeom prst="downArrow">
            <a:avLst/>
          </a:prstGeom>
          <a:solidFill>
            <a:srgbClr val="FFC000"/>
          </a:solidFill>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mtClean="0"/>
              <a:t>V</a:t>
            </a:r>
            <a:endParaRPr lang="fr-FR">
              <a:solidFill>
                <a:prstClr val="white"/>
              </a:solidFill>
              <a:latin typeface="Calibri"/>
            </a:endParaRPr>
          </a:p>
        </p:txBody>
      </p:sp>
      <p:sp>
        <p:nvSpPr>
          <p:cNvPr id="19" name="Flèche vers le bas 18"/>
          <p:cNvSpPr/>
          <p:nvPr/>
        </p:nvSpPr>
        <p:spPr>
          <a:xfrm>
            <a:off x="10743307" y="1656238"/>
            <a:ext cx="1071570" cy="751979"/>
          </a:xfrm>
          <a:prstGeom prst="downArrow">
            <a:avLst/>
          </a:prstGeom>
          <a:solidFill>
            <a:srgbClr val="FFC000"/>
          </a:solidFill>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t>VI</a:t>
            </a:r>
            <a:endParaRPr lang="fr-FR" dirty="0">
              <a:solidFill>
                <a:prstClr val="white"/>
              </a:solidFill>
              <a:latin typeface="Calibri"/>
            </a:endParaRPr>
          </a:p>
        </p:txBody>
      </p:sp>
      <p:sp>
        <p:nvSpPr>
          <p:cNvPr id="23" name="Rectangle à coins arrondis 22"/>
          <p:cNvSpPr/>
          <p:nvPr/>
        </p:nvSpPr>
        <p:spPr>
          <a:xfrm>
            <a:off x="8337624" y="2594193"/>
            <a:ext cx="2194822" cy="3588893"/>
          </a:xfrm>
          <a:prstGeom prst="roundRect">
            <a:avLst/>
          </a:prstGeom>
          <a:gradFill>
            <a:gsLst>
              <a:gs pos="0">
                <a:schemeClr val="accent3">
                  <a:satMod val="103000"/>
                  <a:tint val="94000"/>
                  <a:lumMod val="100000"/>
                </a:schemeClr>
              </a:gs>
              <a:gs pos="50000">
                <a:schemeClr val="accent3">
                  <a:satMod val="110000"/>
                  <a:lumMod val="100000"/>
                  <a:shade val="100000"/>
                </a:schemeClr>
              </a:gs>
              <a:gs pos="100000">
                <a:schemeClr val="accent3">
                  <a:lumMod val="99000"/>
                  <a:satMod val="120000"/>
                  <a:shade val="78000"/>
                </a:schemeClr>
              </a:gs>
            </a:gsLst>
            <a:lin ang="16200000" scaled="0"/>
          </a:gradFill>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b="1" dirty="0" smtClean="0"/>
              <a:t> </a:t>
            </a:r>
            <a:r>
              <a:rPr lang="fr-FR" sz="2000" b="1" dirty="0"/>
              <a:t>Responsabilités du conseil d’administration </a:t>
            </a:r>
            <a:r>
              <a:rPr lang="fr-FR" sz="2400" b="1" dirty="0" smtClean="0"/>
              <a:t> </a:t>
            </a:r>
            <a:endParaRPr lang="fr-FR" sz="1100" b="1" dirty="0">
              <a:solidFill>
                <a:prstClr val="white"/>
              </a:solidFill>
            </a:endParaRPr>
          </a:p>
        </p:txBody>
      </p:sp>
      <p:sp>
        <p:nvSpPr>
          <p:cNvPr id="24" name="Rectangle à coins arrondis 23"/>
          <p:cNvSpPr/>
          <p:nvPr/>
        </p:nvSpPr>
        <p:spPr>
          <a:xfrm>
            <a:off x="10649157" y="2627087"/>
            <a:ext cx="1451410" cy="3512455"/>
          </a:xfrm>
          <a:prstGeom prst="roundRect">
            <a:avLst/>
          </a:prstGeom>
          <a:gradFill>
            <a:gsLst>
              <a:gs pos="0">
                <a:schemeClr val="accent3">
                  <a:satMod val="103000"/>
                  <a:tint val="94000"/>
                  <a:lumMod val="100000"/>
                </a:schemeClr>
              </a:gs>
              <a:gs pos="50000">
                <a:schemeClr val="accent3">
                  <a:satMod val="110000"/>
                  <a:lumMod val="100000"/>
                  <a:shade val="100000"/>
                </a:schemeClr>
              </a:gs>
              <a:gs pos="100000">
                <a:schemeClr val="accent3">
                  <a:lumMod val="99000"/>
                  <a:satMod val="120000"/>
                  <a:shade val="78000"/>
                </a:schemeClr>
              </a:gs>
            </a:gsLst>
            <a:lin ang="16200000" scaled="0"/>
          </a:gradFill>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smtClean="0"/>
              <a:t>Durabilité et résilience</a:t>
            </a:r>
            <a:endParaRPr lang="fr-FR" sz="1600" b="1" dirty="0">
              <a:solidFill>
                <a:prstClr val="white"/>
              </a:solidFill>
            </a:endParaRPr>
          </a:p>
        </p:txBody>
      </p:sp>
      <p:sp>
        <p:nvSpPr>
          <p:cNvPr id="2" name="Rectangle 1"/>
          <p:cNvSpPr/>
          <p:nvPr/>
        </p:nvSpPr>
        <p:spPr>
          <a:xfrm>
            <a:off x="2423887" y="6429605"/>
            <a:ext cx="7601158" cy="369332"/>
          </a:xfrm>
          <a:prstGeom prst="rect">
            <a:avLst/>
          </a:prstGeom>
        </p:spPr>
        <p:txBody>
          <a:bodyPr wrap="square">
            <a:spAutoFit/>
          </a:bodyPr>
          <a:lstStyle/>
          <a:p>
            <a:r>
              <a:rPr lang="fr-FR" dirty="0" smtClean="0"/>
              <a:t>Source : https://www.oecd.org/fr/themes/gouvernement-d-entreprise.html</a:t>
            </a:r>
            <a:endParaRPr lang="fr-FR" dirty="0"/>
          </a:p>
        </p:txBody>
      </p:sp>
    </p:spTree>
    <p:extLst>
      <p:ext uri="{BB962C8B-B14F-4D97-AF65-F5344CB8AC3E}">
        <p14:creationId xmlns:p14="http://schemas.microsoft.com/office/powerpoint/2010/main" val="23080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descr="Papier journal"/>
          <p:cNvSpPr>
            <a:spLocks noChangeArrowheads="1"/>
          </p:cNvSpPr>
          <p:nvPr/>
        </p:nvSpPr>
        <p:spPr bwMode="auto">
          <a:xfrm>
            <a:off x="471947" y="437366"/>
            <a:ext cx="10510684" cy="1008062"/>
          </a:xfrm>
          <a:prstGeom prst="can">
            <a:avLst>
              <a:gd name="adj" fmla="val 25000"/>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fontAlgn="base"/>
            <a:r>
              <a:rPr lang="fr-FR" sz="2400" b="1" dirty="0"/>
              <a:t>I. Mise en place des fondements d’un cadre </a:t>
            </a:r>
            <a:r>
              <a:rPr lang="fr-FR" sz="2400" b="1" dirty="0" smtClean="0"/>
              <a:t>de </a:t>
            </a:r>
            <a:r>
              <a:rPr lang="fr-FR" sz="2400" b="1" dirty="0"/>
              <a:t>gouvernance </a:t>
            </a:r>
            <a:r>
              <a:rPr lang="fr-FR" sz="2400" b="1" dirty="0" smtClean="0"/>
              <a:t>d’entreprise efficace</a:t>
            </a:r>
            <a:endParaRPr lang="fr-FR" sz="2400" b="1" dirty="0"/>
          </a:p>
        </p:txBody>
      </p:sp>
      <p:sp>
        <p:nvSpPr>
          <p:cNvPr id="21" name="Titre 1"/>
          <p:cNvSpPr txBox="1">
            <a:spLocks/>
          </p:cNvSpPr>
          <p:nvPr/>
        </p:nvSpPr>
        <p:spPr>
          <a:xfrm>
            <a:off x="3578775" y="1759328"/>
            <a:ext cx="4941111" cy="1738615"/>
          </a:xfrm>
          <a:prstGeom prst="rect">
            <a:avLst/>
          </a:prstGeom>
          <a:ln/>
          <a:scene3d>
            <a:camera prst="orthographicFront"/>
            <a:lightRig rig="threePt" dir="t">
              <a:rot lat="0" lon="0" rev="1200000"/>
            </a:lightRig>
          </a:scene3d>
          <a:sp3d z="31750">
            <a:bevelT h="31750"/>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342900" lvl="0" indent="-342900" algn="ctr">
              <a:spcBef>
                <a:spcPct val="0"/>
              </a:spcBef>
              <a:defRPr/>
            </a:pPr>
            <a:r>
              <a:rPr lang="fr-FR" sz="3600" b="1" i="1" dirty="0"/>
              <a:t>Le cadre de gouvernance </a:t>
            </a:r>
            <a:r>
              <a:rPr lang="fr-FR" sz="3600" b="1" i="1" dirty="0" smtClean="0"/>
              <a:t>d’entreprise</a:t>
            </a:r>
            <a:r>
              <a:rPr lang="fr-FR" sz="3600" b="1" i="1" dirty="0"/>
              <a:t> </a:t>
            </a:r>
            <a:r>
              <a:rPr lang="fr-FR" sz="2800" b="1" i="1" dirty="0" smtClean="0"/>
              <a:t> </a:t>
            </a:r>
          </a:p>
          <a:p>
            <a:pPr marL="342900" lvl="0" indent="-342900" algn="ctr">
              <a:spcBef>
                <a:spcPct val="0"/>
              </a:spcBef>
              <a:defRPr/>
            </a:pPr>
            <a:r>
              <a:rPr lang="fr-FR" sz="2000" b="1" i="1" dirty="0" smtClean="0"/>
              <a:t>doit concourir </a:t>
            </a:r>
            <a:r>
              <a:rPr lang="fr-FR" sz="2000" b="1" i="1" dirty="0"/>
              <a:t>à</a:t>
            </a:r>
            <a:endParaRPr kumimoji="0" lang="fr-FR" sz="2000" b="1" i="0" u="none" strike="noStrike" kern="1200" cap="none" spc="0" normalizeH="0" baseline="0" noProof="0" dirty="0">
              <a:ln>
                <a:noFill/>
              </a:ln>
              <a:solidFill>
                <a:prstClr val="white"/>
              </a:solidFill>
              <a:effectLst/>
              <a:uLnTx/>
              <a:uFillTx/>
              <a:latin typeface="Calibri"/>
            </a:endParaRPr>
          </a:p>
        </p:txBody>
      </p:sp>
      <p:sp>
        <p:nvSpPr>
          <p:cNvPr id="33" name="Espace réservé du numéro de diapositive 32"/>
          <p:cNvSpPr>
            <a:spLocks noGrp="1"/>
          </p:cNvSpPr>
          <p:nvPr>
            <p:ph type="sldNum" sz="quarter" idx="12"/>
          </p:nvPr>
        </p:nvSpPr>
        <p:spPr>
          <a:xfrm>
            <a:off x="8077200" y="571340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DE463-1005-45BA-8BDE-6C05E0608CE3}" type="slidenum">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Rectangle à coins arrondis 11"/>
          <p:cNvSpPr/>
          <p:nvPr/>
        </p:nvSpPr>
        <p:spPr>
          <a:xfrm>
            <a:off x="1364811" y="4414937"/>
            <a:ext cx="3333131" cy="1890920"/>
          </a:xfrm>
          <a:prstGeom prst="roundRect">
            <a:avLst/>
          </a:prstGeom>
          <a:ln/>
          <a:scene3d>
            <a:camera prst="orthographicFront"/>
            <a:lightRig rig="threePt" dir="t">
              <a:rot lat="0" lon="0" rev="1200000"/>
            </a:lightRig>
          </a:scene3d>
          <a:sp3d>
            <a:bevelT h="25400"/>
          </a:sp3d>
        </p:spPr>
        <p:style>
          <a:lnRef idx="0">
            <a:schemeClr val="accent2"/>
          </a:lnRef>
          <a:fillRef idx="3">
            <a:schemeClr val="accent2"/>
          </a:fillRef>
          <a:effectRef idx="3">
            <a:schemeClr val="accent2"/>
          </a:effectRef>
          <a:fontRef idx="minor">
            <a:schemeClr val="lt1"/>
          </a:fontRef>
        </p:style>
        <p:txBody>
          <a:bodyPr rtlCol="0" anchor="ctr"/>
          <a:lstStyle/>
          <a:p>
            <a:pPr lvl="0" algn="ctr"/>
            <a:r>
              <a:rPr lang="fr-FR" b="1" i="1" dirty="0"/>
              <a:t> </a:t>
            </a:r>
            <a:r>
              <a:rPr lang="fr-FR" sz="3200" b="1" i="1" dirty="0"/>
              <a:t>la transparence et </a:t>
            </a:r>
            <a:r>
              <a:rPr lang="fr-FR" sz="3200" b="1" i="1" dirty="0" smtClean="0"/>
              <a:t>l’équité </a:t>
            </a:r>
            <a:r>
              <a:rPr lang="fr-FR" sz="3200" b="1" i="1" dirty="0"/>
              <a:t>des marchés</a:t>
            </a: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à coins arrondis 14"/>
          <p:cNvSpPr/>
          <p:nvPr/>
        </p:nvSpPr>
        <p:spPr>
          <a:xfrm>
            <a:off x="6889183" y="4414937"/>
            <a:ext cx="3409639" cy="1890920"/>
          </a:xfrm>
          <a:prstGeom prst="roundRect">
            <a:avLst/>
          </a:prstGeom>
          <a:ln/>
          <a:scene3d>
            <a:camera prst="orthographicFront"/>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rtlCol="0" anchor="ctr"/>
          <a:lstStyle/>
          <a:p>
            <a:pPr lvl="0" algn="ctr"/>
            <a:r>
              <a:rPr lang="fr-FR" sz="3200" b="1" i="1" dirty="0" smtClean="0"/>
              <a:t>l’efficience </a:t>
            </a:r>
            <a:r>
              <a:rPr lang="fr-FR" sz="3200" b="1" i="1" dirty="0"/>
              <a:t>de l’affectation des ressources</a:t>
            </a: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Flèche à trois pointes 2"/>
          <p:cNvSpPr/>
          <p:nvPr/>
        </p:nvSpPr>
        <p:spPr>
          <a:xfrm>
            <a:off x="5007429" y="4078517"/>
            <a:ext cx="1532474" cy="1620378"/>
          </a:xfrm>
          <a:prstGeom prst="leftRightUpArrow">
            <a:avLst/>
          </a:prstGeom>
          <a:solidFill>
            <a:srgbClr val="FF0000"/>
          </a:solidFill>
          <a:scene3d>
            <a:camera prst="orthographicFront"/>
            <a:lightRig rig="threePt" dir="t">
              <a:rot lat="0" lon="0" rev="1200000"/>
            </a:lightRig>
          </a:scene3d>
          <a:sp3d>
            <a:bevelT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84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20209</TotalTime>
  <Words>2546</Words>
  <Application>Microsoft Office PowerPoint</Application>
  <PresentationFormat>Grand écran</PresentationFormat>
  <Paragraphs>307</Paragraphs>
  <Slides>59</Slides>
  <Notes>3</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59</vt:i4>
      </vt:variant>
    </vt:vector>
  </HeadingPairs>
  <TitlesOfParts>
    <vt:vector size="69" baseType="lpstr">
      <vt:lpstr>Arial</vt:lpstr>
      <vt:lpstr>Calibri</vt:lpstr>
      <vt:lpstr>Calibri Light</vt:lpstr>
      <vt:lpstr>Courier New</vt:lpstr>
      <vt:lpstr>Graphik</vt:lpstr>
      <vt:lpstr>inherit</vt:lpstr>
      <vt:lpstr>Noto Sans</vt:lpstr>
      <vt:lpstr>Wingdings</vt:lpstr>
      <vt:lpstr>Thème Office</vt:lpstr>
      <vt:lpstr>1_Thème Office</vt:lpstr>
      <vt:lpstr>La gouvernance : Tenter une définition</vt:lpstr>
      <vt:lpstr>Gouvernance, transparence et intégrité financière </vt:lpstr>
      <vt:lpstr>Plan de la communication</vt:lpstr>
      <vt:lpstr>Présentation PowerPoint</vt:lpstr>
      <vt:lpstr>Présentation PowerPoint</vt:lpstr>
      <vt:lpstr>La gouvernance : Tenter une définition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Groupe d'action financière </vt:lpstr>
      <vt:lpstr>Groupe d'action financière </vt:lpstr>
      <vt:lpstr>Présentation PowerPoint</vt:lpstr>
      <vt:lpstr>Présentation PowerPoint</vt:lpstr>
      <vt:lpstr>La liste grise      </vt:lpstr>
      <vt:lpstr>La liste grise      </vt:lpstr>
      <vt:lpstr>Les pays inscrits sur la liste grise    Mise à jour du 24 octobre 2025  Algérie, Angola, Bolivie, Bulgarie, Cameroun, Côte d'Ivoire, Haïti, Iles Vierges (Royaume-Uni) Kenya, Liban, Monaco, Namibie, Népal, République démocratique du Congo, République démocratique populaire Lao, Soudan du Sud, Syrie, Venezuela, Vietnam et le Yémen     </vt:lpstr>
      <vt:lpstr>Présentation PowerPoint</vt:lpstr>
      <vt:lpstr>Les pays inscrits sur la « liste noire  »</vt:lpstr>
      <vt:lpstr> l’Algérie vue par le GAFI</vt:lpstr>
      <vt:lpstr> l’Algérie vue par le GAFI</vt:lpstr>
      <vt:lpstr>24 octobre 2014</vt:lpstr>
      <vt:lpstr>27 février &amp; 26 juin 2015</vt:lpstr>
      <vt:lpstr> l’Algérie vue par le GAFI</vt:lpstr>
      <vt:lpstr> l’Algérie vue par le GAFI</vt:lpstr>
      <vt:lpstr>Présentation PowerPoint</vt:lpstr>
      <vt:lpstr>25 Octobre 2024</vt:lpstr>
      <vt:lpstr>21 mars 2025</vt:lpstr>
      <vt:lpstr>1 juillet 2025</vt:lpstr>
      <vt:lpstr>Que contient ce rapport d’évaluation mutuelle de 2023 </vt:lpstr>
      <vt:lpstr>Présentation PowerPoint</vt:lpstr>
      <vt:lpstr>NC recensées par le GAFI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NC recensées par le GAFI </vt:lpstr>
      <vt:lpstr>Présentation PowerPoint</vt:lpstr>
      <vt:lpstr>Présentation PowerPoint</vt:lpstr>
      <vt:lpstr>Présentation PowerPoint</vt:lpstr>
      <vt:lpstr>NC recensées par le GAFI </vt:lpstr>
      <vt:lpstr>NC recensées par le GAFI </vt:lpstr>
      <vt:lpstr>NC recensées par le GAFI </vt:lpstr>
      <vt:lpstr>Présentation PowerPoint</vt:lpstr>
      <vt:lpstr>Présentation PowerPoint</vt:lpstr>
      <vt:lpstr>Présentation PowerPoint</vt:lpstr>
      <vt:lpstr>NC recensées par le GAFI </vt:lpstr>
      <vt:lpstr>Est-ce que une Grande société ou une firme multinationale peut  de venir plus forte qu’un état ?</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Gouvernance, transparence et intégrité financière</dc:title>
  <dc:creator>ACG</dc:creator>
  <cp:lastModifiedBy>ACG</cp:lastModifiedBy>
  <cp:revision>248</cp:revision>
  <dcterms:created xsi:type="dcterms:W3CDTF">2025-12-08T22:55:38Z</dcterms:created>
  <dcterms:modified xsi:type="dcterms:W3CDTF">2025-12-22T23:45:54Z</dcterms:modified>
</cp:coreProperties>
</file>